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8" r:id="rId2"/>
    <p:sldId id="303" r:id="rId3"/>
    <p:sldId id="304" r:id="rId4"/>
    <p:sldId id="306" r:id="rId5"/>
    <p:sldId id="308" r:id="rId6"/>
    <p:sldId id="309" r:id="rId7"/>
    <p:sldId id="310" r:id="rId8"/>
    <p:sldId id="311" r:id="rId9"/>
    <p:sldId id="312" r:id="rId10"/>
    <p:sldId id="313" r:id="rId11"/>
    <p:sldId id="319" r:id="rId12"/>
    <p:sldId id="320" r:id="rId13"/>
    <p:sldId id="321" r:id="rId14"/>
    <p:sldId id="314" r:id="rId15"/>
    <p:sldId id="315" r:id="rId16"/>
    <p:sldId id="322" r:id="rId17"/>
    <p:sldId id="323" r:id="rId18"/>
    <p:sldId id="324" r:id="rId19"/>
    <p:sldId id="326" r:id="rId20"/>
    <p:sldId id="327" r:id="rId21"/>
    <p:sldId id="328" r:id="rId22"/>
    <p:sldId id="329" r:id="rId23"/>
    <p:sldId id="325" r:id="rId24"/>
    <p:sldId id="316" r:id="rId25"/>
    <p:sldId id="330" r:id="rId26"/>
    <p:sldId id="318" r:id="rId27"/>
    <p:sldId id="305" r:id="rId28"/>
    <p:sldId id="263" r:id="rId29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DE6"/>
    <a:srgbClr val="244FA0"/>
    <a:srgbClr val="0A88D3"/>
    <a:srgbClr val="4472C4"/>
    <a:srgbClr val="ACBAD1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81168" autoAdjust="0"/>
  </p:normalViewPr>
  <p:slideViewPr>
    <p:cSldViewPr snapToGrid="0" showGuides="1">
      <p:cViewPr varScale="1">
        <p:scale>
          <a:sx n="89" d="100"/>
          <a:sy n="89" d="100"/>
        </p:scale>
        <p:origin x="62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这里没有列出辅助信息，现在专注于情感分析，辅助信息不是重点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789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22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895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基于字符串匹配的分词算法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661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32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599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231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62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基于深度学习的自动分词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二分类，判断是不是词的边界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050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317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分词可能可以帮助没有分词的模型提高性能</a:t>
            </a:r>
            <a:endParaRPr lang="en-US" altLang="zh-CN" sz="12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24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026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也有新的模型使用了分词，说明这项技术并未过时</a:t>
            </a:r>
            <a:endParaRPr lang="en-US" altLang="zh-CN" sz="12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分词作为一种先验，可以帮助模型理解语言</a:t>
            </a:r>
            <a:endParaRPr lang="en-US" altLang="zh-CN" sz="12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r>
              <a:rPr lang="en-US" altLang="zh-CN" dirty="0"/>
              <a:t>https://github.com/ymcui/Chinese-LLaMA-Alpaca-2/issues/4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516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先分词，再统计词表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598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428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在网络中使用预训练的词向量，但不让它参与训练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28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数据不平衡：微平均</a:t>
            </a:r>
            <a:endParaRPr lang="en-US" altLang="zh-CN" dirty="0"/>
          </a:p>
          <a:p>
            <a:r>
              <a:rPr lang="zh-CN" altLang="en-US" dirty="0"/>
              <a:t>从李牧的课程看</a:t>
            </a:r>
            <a:r>
              <a:rPr lang="en-US" altLang="zh-CN" dirty="0" err="1"/>
              <a:t>rnn</a:t>
            </a:r>
            <a:r>
              <a:rPr lang="zh-CN" altLang="en-US"/>
              <a:t>怎么搭建的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733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IMDB</a:t>
            </a:r>
            <a:r>
              <a:rPr lang="zh-CN" altLang="en-US" dirty="0"/>
              <a:t>是一个网站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任务定义，数据集，评价指标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610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8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393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情感分析是为数不多的能落地的</a:t>
            </a:r>
            <a:r>
              <a:rPr lang="en-US" altLang="zh-CN" dirty="0"/>
              <a:t>NPL</a:t>
            </a:r>
            <a:r>
              <a:rPr lang="zh-CN" altLang="en-US" dirty="0"/>
              <a:t>技术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预测票房，分析民众对某事件的态度，预测美国大选结果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198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欲扬先抑，可能只有一个正面的词，但这个词表达了观点</a:t>
            </a:r>
            <a:endParaRPr lang="en-US" altLang="zh-CN" dirty="0"/>
          </a:p>
          <a:p>
            <a:r>
              <a:rPr lang="zh-CN" altLang="en-US" dirty="0"/>
              <a:t>隐喻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使用深度学习，让模型在端到端的训练中理解这些复杂现象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137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英文不存在这个问题，英文的分词只需要根据语法给出相应的规则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Token!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665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23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资料带 26"/>
          <p:cNvSpPr/>
          <p:nvPr userDrawn="1"/>
        </p:nvSpPr>
        <p:spPr>
          <a:xfrm>
            <a:off x="-1202" y="44710"/>
            <a:ext cx="12204175" cy="360173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-1" fmla="*/ 0 w 10000"/>
              <a:gd name="connsiteY0-2" fmla="*/ 1000 h 10000"/>
              <a:gd name="connsiteX1-3" fmla="*/ 2500 w 10000"/>
              <a:gd name="connsiteY1-4" fmla="*/ 2000 h 10000"/>
              <a:gd name="connsiteX2-5" fmla="*/ 5000 w 10000"/>
              <a:gd name="connsiteY2-6" fmla="*/ 1000 h 10000"/>
              <a:gd name="connsiteX3-7" fmla="*/ 7500 w 10000"/>
              <a:gd name="connsiteY3-8" fmla="*/ 0 h 10000"/>
              <a:gd name="connsiteX4-9" fmla="*/ 10000 w 10000"/>
              <a:gd name="connsiteY4-10" fmla="*/ 1000 h 10000"/>
              <a:gd name="connsiteX5-11" fmla="*/ 10000 w 10000"/>
              <a:gd name="connsiteY5-12" fmla="*/ 9000 h 10000"/>
              <a:gd name="connsiteX6-13" fmla="*/ 7500 w 10000"/>
              <a:gd name="connsiteY6-14" fmla="*/ 8000 h 10000"/>
              <a:gd name="connsiteX7-15" fmla="*/ 5000 w 10000"/>
              <a:gd name="connsiteY7-16" fmla="*/ 9000 h 10000"/>
              <a:gd name="connsiteX8-17" fmla="*/ 2500 w 10000"/>
              <a:gd name="connsiteY8-18" fmla="*/ 10000 h 10000"/>
              <a:gd name="connsiteX9-19" fmla="*/ 0 w 10000"/>
              <a:gd name="connsiteY9-20" fmla="*/ 9000 h 10000"/>
              <a:gd name="connsiteX10-21" fmla="*/ 0 w 10000"/>
              <a:gd name="connsiteY10-22" fmla="*/ 1000 h 10000"/>
              <a:gd name="connsiteX0-23" fmla="*/ 0 w 10000"/>
              <a:gd name="connsiteY0-24" fmla="*/ 1000 h 10000"/>
              <a:gd name="connsiteX1-25" fmla="*/ 2500 w 10000"/>
              <a:gd name="connsiteY1-26" fmla="*/ 2000 h 10000"/>
              <a:gd name="connsiteX2-27" fmla="*/ 5000 w 10000"/>
              <a:gd name="connsiteY2-28" fmla="*/ 1000 h 10000"/>
              <a:gd name="connsiteX3-29" fmla="*/ 7500 w 10000"/>
              <a:gd name="connsiteY3-30" fmla="*/ 0 h 10000"/>
              <a:gd name="connsiteX4-31" fmla="*/ 10000 w 10000"/>
              <a:gd name="connsiteY4-32" fmla="*/ 1000 h 10000"/>
              <a:gd name="connsiteX5-33" fmla="*/ 10000 w 10000"/>
              <a:gd name="connsiteY5-34" fmla="*/ 9000 h 10000"/>
              <a:gd name="connsiteX6-35" fmla="*/ 7500 w 10000"/>
              <a:gd name="connsiteY6-36" fmla="*/ 8000 h 10000"/>
              <a:gd name="connsiteX7-37" fmla="*/ 5000 w 10000"/>
              <a:gd name="connsiteY7-38" fmla="*/ 9000 h 10000"/>
              <a:gd name="connsiteX8-39" fmla="*/ 2500 w 10000"/>
              <a:gd name="connsiteY8-40" fmla="*/ 10000 h 10000"/>
              <a:gd name="connsiteX9-41" fmla="*/ 0 w 10000"/>
              <a:gd name="connsiteY9-42" fmla="*/ 9000 h 10000"/>
              <a:gd name="connsiteX10-43" fmla="*/ 0 w 10000"/>
              <a:gd name="connsiteY10-44" fmla="*/ 1000 h 10000"/>
              <a:gd name="connsiteX0-45" fmla="*/ 0 w 10000"/>
              <a:gd name="connsiteY0-46" fmla="*/ 1000 h 10000"/>
              <a:gd name="connsiteX1-47" fmla="*/ 2500 w 10000"/>
              <a:gd name="connsiteY1-48" fmla="*/ 2000 h 10000"/>
              <a:gd name="connsiteX2-49" fmla="*/ 5000 w 10000"/>
              <a:gd name="connsiteY2-50" fmla="*/ 1000 h 10000"/>
              <a:gd name="connsiteX3-51" fmla="*/ 7500 w 10000"/>
              <a:gd name="connsiteY3-52" fmla="*/ 0 h 10000"/>
              <a:gd name="connsiteX4-53" fmla="*/ 10000 w 10000"/>
              <a:gd name="connsiteY4-54" fmla="*/ 1000 h 10000"/>
              <a:gd name="connsiteX5-55" fmla="*/ 10000 w 10000"/>
              <a:gd name="connsiteY5-56" fmla="*/ 9000 h 10000"/>
              <a:gd name="connsiteX6-57" fmla="*/ 7500 w 10000"/>
              <a:gd name="connsiteY6-58" fmla="*/ 8000 h 10000"/>
              <a:gd name="connsiteX7-59" fmla="*/ 5000 w 10000"/>
              <a:gd name="connsiteY7-60" fmla="*/ 9000 h 10000"/>
              <a:gd name="connsiteX8-61" fmla="*/ 2500 w 10000"/>
              <a:gd name="connsiteY8-62" fmla="*/ 10000 h 10000"/>
              <a:gd name="connsiteX9-63" fmla="*/ 0 w 10000"/>
              <a:gd name="connsiteY9-64" fmla="*/ 9000 h 10000"/>
              <a:gd name="connsiteX10-65" fmla="*/ 0 w 10000"/>
              <a:gd name="connsiteY10-66" fmla="*/ 1000 h 10000"/>
              <a:gd name="connsiteX0-67" fmla="*/ 0 w 10000"/>
              <a:gd name="connsiteY0-68" fmla="*/ 1000 h 9631"/>
              <a:gd name="connsiteX1-69" fmla="*/ 2500 w 10000"/>
              <a:gd name="connsiteY1-70" fmla="*/ 2000 h 9631"/>
              <a:gd name="connsiteX2-71" fmla="*/ 5000 w 10000"/>
              <a:gd name="connsiteY2-72" fmla="*/ 1000 h 9631"/>
              <a:gd name="connsiteX3-73" fmla="*/ 7500 w 10000"/>
              <a:gd name="connsiteY3-74" fmla="*/ 0 h 9631"/>
              <a:gd name="connsiteX4-75" fmla="*/ 10000 w 10000"/>
              <a:gd name="connsiteY4-76" fmla="*/ 1000 h 9631"/>
              <a:gd name="connsiteX5-77" fmla="*/ 10000 w 10000"/>
              <a:gd name="connsiteY5-78" fmla="*/ 9000 h 9631"/>
              <a:gd name="connsiteX6-79" fmla="*/ 7500 w 10000"/>
              <a:gd name="connsiteY6-80" fmla="*/ 8000 h 9631"/>
              <a:gd name="connsiteX7-81" fmla="*/ 5000 w 10000"/>
              <a:gd name="connsiteY7-82" fmla="*/ 9000 h 9631"/>
              <a:gd name="connsiteX8-83" fmla="*/ 0 w 10000"/>
              <a:gd name="connsiteY8-84" fmla="*/ 9000 h 9631"/>
              <a:gd name="connsiteX9-85" fmla="*/ 0 w 10000"/>
              <a:gd name="connsiteY9-86" fmla="*/ 1000 h 9631"/>
              <a:gd name="connsiteX0-87" fmla="*/ 0 w 10000"/>
              <a:gd name="connsiteY0-88" fmla="*/ 1038 h 9703"/>
              <a:gd name="connsiteX1-89" fmla="*/ 2500 w 10000"/>
              <a:gd name="connsiteY1-90" fmla="*/ 2077 h 9703"/>
              <a:gd name="connsiteX2-91" fmla="*/ 5000 w 10000"/>
              <a:gd name="connsiteY2-92" fmla="*/ 1038 h 9703"/>
              <a:gd name="connsiteX3-93" fmla="*/ 7500 w 10000"/>
              <a:gd name="connsiteY3-94" fmla="*/ 0 h 9703"/>
              <a:gd name="connsiteX4-95" fmla="*/ 10000 w 10000"/>
              <a:gd name="connsiteY4-96" fmla="*/ 1038 h 9703"/>
              <a:gd name="connsiteX5-97" fmla="*/ 10000 w 10000"/>
              <a:gd name="connsiteY5-98" fmla="*/ 9345 h 9703"/>
              <a:gd name="connsiteX6-99" fmla="*/ 7500 w 10000"/>
              <a:gd name="connsiteY6-100" fmla="*/ 8307 h 9703"/>
              <a:gd name="connsiteX7-101" fmla="*/ 0 w 10000"/>
              <a:gd name="connsiteY7-102" fmla="*/ 9345 h 9703"/>
              <a:gd name="connsiteX8-103" fmla="*/ 0 w 10000"/>
              <a:gd name="connsiteY8-104" fmla="*/ 1038 h 9703"/>
              <a:gd name="connsiteX0-105" fmla="*/ 0 w 10000"/>
              <a:gd name="connsiteY0-106" fmla="*/ 1070 h 10701"/>
              <a:gd name="connsiteX1-107" fmla="*/ 2500 w 10000"/>
              <a:gd name="connsiteY1-108" fmla="*/ 2141 h 10701"/>
              <a:gd name="connsiteX2-109" fmla="*/ 5000 w 10000"/>
              <a:gd name="connsiteY2-110" fmla="*/ 1070 h 10701"/>
              <a:gd name="connsiteX3-111" fmla="*/ 7500 w 10000"/>
              <a:gd name="connsiteY3-112" fmla="*/ 0 h 10701"/>
              <a:gd name="connsiteX4-113" fmla="*/ 10000 w 10000"/>
              <a:gd name="connsiteY4-114" fmla="*/ 1070 h 10701"/>
              <a:gd name="connsiteX5-115" fmla="*/ 10000 w 10000"/>
              <a:gd name="connsiteY5-116" fmla="*/ 9631 h 10701"/>
              <a:gd name="connsiteX6-117" fmla="*/ 0 w 10000"/>
              <a:gd name="connsiteY6-118" fmla="*/ 9631 h 10701"/>
              <a:gd name="connsiteX7-119" fmla="*/ 0 w 10000"/>
              <a:gd name="connsiteY7-120" fmla="*/ 1070 h 10701"/>
              <a:gd name="connsiteX0-121" fmla="*/ 0 w 10000"/>
              <a:gd name="connsiteY0-122" fmla="*/ 1070 h 11003"/>
              <a:gd name="connsiteX1-123" fmla="*/ 2500 w 10000"/>
              <a:gd name="connsiteY1-124" fmla="*/ 2141 h 11003"/>
              <a:gd name="connsiteX2-125" fmla="*/ 5000 w 10000"/>
              <a:gd name="connsiteY2-126" fmla="*/ 1070 h 11003"/>
              <a:gd name="connsiteX3-127" fmla="*/ 7500 w 10000"/>
              <a:gd name="connsiteY3-128" fmla="*/ 0 h 11003"/>
              <a:gd name="connsiteX4-129" fmla="*/ 10000 w 10000"/>
              <a:gd name="connsiteY4-130" fmla="*/ 1070 h 11003"/>
              <a:gd name="connsiteX5-131" fmla="*/ 10000 w 10000"/>
              <a:gd name="connsiteY5-132" fmla="*/ 9631 h 11003"/>
              <a:gd name="connsiteX6-133" fmla="*/ 0 w 10000"/>
              <a:gd name="connsiteY6-134" fmla="*/ 9631 h 11003"/>
              <a:gd name="connsiteX7-135" fmla="*/ 0 w 10000"/>
              <a:gd name="connsiteY7-136" fmla="*/ 1070 h 11003"/>
              <a:gd name="connsiteX0-137" fmla="*/ 0 w 10000"/>
              <a:gd name="connsiteY0-138" fmla="*/ 1070 h 10260"/>
              <a:gd name="connsiteX1-139" fmla="*/ 2500 w 10000"/>
              <a:gd name="connsiteY1-140" fmla="*/ 2141 h 10260"/>
              <a:gd name="connsiteX2-141" fmla="*/ 5000 w 10000"/>
              <a:gd name="connsiteY2-142" fmla="*/ 1070 h 10260"/>
              <a:gd name="connsiteX3-143" fmla="*/ 7500 w 10000"/>
              <a:gd name="connsiteY3-144" fmla="*/ 0 h 10260"/>
              <a:gd name="connsiteX4-145" fmla="*/ 10000 w 10000"/>
              <a:gd name="connsiteY4-146" fmla="*/ 1070 h 10260"/>
              <a:gd name="connsiteX5-147" fmla="*/ 10000 w 10000"/>
              <a:gd name="connsiteY5-148" fmla="*/ 9631 h 10260"/>
              <a:gd name="connsiteX6-149" fmla="*/ 0 w 10000"/>
              <a:gd name="connsiteY6-150" fmla="*/ 9631 h 10260"/>
              <a:gd name="connsiteX7-151" fmla="*/ 0 w 10000"/>
              <a:gd name="connsiteY7-152" fmla="*/ 1070 h 10260"/>
              <a:gd name="connsiteX0-153" fmla="*/ 0 w 10000"/>
              <a:gd name="connsiteY0-154" fmla="*/ 1070 h 9697"/>
              <a:gd name="connsiteX1-155" fmla="*/ 2500 w 10000"/>
              <a:gd name="connsiteY1-156" fmla="*/ 2141 h 9697"/>
              <a:gd name="connsiteX2-157" fmla="*/ 5000 w 10000"/>
              <a:gd name="connsiteY2-158" fmla="*/ 1070 h 9697"/>
              <a:gd name="connsiteX3-159" fmla="*/ 7500 w 10000"/>
              <a:gd name="connsiteY3-160" fmla="*/ 0 h 9697"/>
              <a:gd name="connsiteX4-161" fmla="*/ 10000 w 10000"/>
              <a:gd name="connsiteY4-162" fmla="*/ 1070 h 9697"/>
              <a:gd name="connsiteX5-163" fmla="*/ 10000 w 10000"/>
              <a:gd name="connsiteY5-164" fmla="*/ 9631 h 9697"/>
              <a:gd name="connsiteX6-165" fmla="*/ 0 w 10000"/>
              <a:gd name="connsiteY6-166" fmla="*/ 9631 h 9697"/>
              <a:gd name="connsiteX7-167" fmla="*/ 0 w 10000"/>
              <a:gd name="connsiteY7-168" fmla="*/ 1070 h 9697"/>
              <a:gd name="connsiteX0-169" fmla="*/ 0 w 10000"/>
              <a:gd name="connsiteY0-170" fmla="*/ 1103 h 9935"/>
              <a:gd name="connsiteX1-171" fmla="*/ 2500 w 10000"/>
              <a:gd name="connsiteY1-172" fmla="*/ 2208 h 9935"/>
              <a:gd name="connsiteX2-173" fmla="*/ 5000 w 10000"/>
              <a:gd name="connsiteY2-174" fmla="*/ 1103 h 9935"/>
              <a:gd name="connsiteX3-175" fmla="*/ 7500 w 10000"/>
              <a:gd name="connsiteY3-176" fmla="*/ 0 h 9935"/>
              <a:gd name="connsiteX4-177" fmla="*/ 10000 w 10000"/>
              <a:gd name="connsiteY4-178" fmla="*/ 1103 h 9935"/>
              <a:gd name="connsiteX5-179" fmla="*/ 10000 w 10000"/>
              <a:gd name="connsiteY5-180" fmla="*/ 9932 h 9935"/>
              <a:gd name="connsiteX6-181" fmla="*/ 0 w 10000"/>
              <a:gd name="connsiteY6-182" fmla="*/ 9932 h 9935"/>
              <a:gd name="connsiteX7-183" fmla="*/ 0 w 10000"/>
              <a:gd name="connsiteY7-184" fmla="*/ 1103 h 9935"/>
              <a:gd name="connsiteX0-185" fmla="*/ 9 w 10009"/>
              <a:gd name="connsiteY0-186" fmla="*/ 1110 h 11134"/>
              <a:gd name="connsiteX1-187" fmla="*/ 2509 w 10009"/>
              <a:gd name="connsiteY1-188" fmla="*/ 2222 h 11134"/>
              <a:gd name="connsiteX2-189" fmla="*/ 5009 w 10009"/>
              <a:gd name="connsiteY2-190" fmla="*/ 1110 h 11134"/>
              <a:gd name="connsiteX3-191" fmla="*/ 7509 w 10009"/>
              <a:gd name="connsiteY3-192" fmla="*/ 0 h 11134"/>
              <a:gd name="connsiteX4-193" fmla="*/ 10009 w 10009"/>
              <a:gd name="connsiteY4-194" fmla="*/ 1110 h 11134"/>
              <a:gd name="connsiteX5-195" fmla="*/ 10009 w 10009"/>
              <a:gd name="connsiteY5-196" fmla="*/ 9997 h 11134"/>
              <a:gd name="connsiteX6-197" fmla="*/ 0 w 10009"/>
              <a:gd name="connsiteY6-198" fmla="*/ 11134 h 11134"/>
              <a:gd name="connsiteX7-199" fmla="*/ 9 w 10009"/>
              <a:gd name="connsiteY7-200" fmla="*/ 1110 h 11134"/>
              <a:gd name="connsiteX0-201" fmla="*/ 9 w 10009"/>
              <a:gd name="connsiteY0-202" fmla="*/ 1110 h 11136"/>
              <a:gd name="connsiteX1-203" fmla="*/ 2509 w 10009"/>
              <a:gd name="connsiteY1-204" fmla="*/ 2222 h 11136"/>
              <a:gd name="connsiteX2-205" fmla="*/ 5009 w 10009"/>
              <a:gd name="connsiteY2-206" fmla="*/ 1110 h 11136"/>
              <a:gd name="connsiteX3-207" fmla="*/ 7509 w 10009"/>
              <a:gd name="connsiteY3-208" fmla="*/ 0 h 11136"/>
              <a:gd name="connsiteX4-209" fmla="*/ 10009 w 10009"/>
              <a:gd name="connsiteY4-210" fmla="*/ 1110 h 11136"/>
              <a:gd name="connsiteX5-211" fmla="*/ 10009 w 10009"/>
              <a:gd name="connsiteY5-212" fmla="*/ 11109 h 11136"/>
              <a:gd name="connsiteX6-213" fmla="*/ 0 w 10009"/>
              <a:gd name="connsiteY6-214" fmla="*/ 11134 h 11136"/>
              <a:gd name="connsiteX7-215" fmla="*/ 9 w 10009"/>
              <a:gd name="connsiteY7-216" fmla="*/ 1110 h 11136"/>
              <a:gd name="connsiteX0-217" fmla="*/ 9 w 10009"/>
              <a:gd name="connsiteY0-218" fmla="*/ 1110 h 11136"/>
              <a:gd name="connsiteX1-219" fmla="*/ 2509 w 10009"/>
              <a:gd name="connsiteY1-220" fmla="*/ 2222 h 11136"/>
              <a:gd name="connsiteX2-221" fmla="*/ 5009 w 10009"/>
              <a:gd name="connsiteY2-222" fmla="*/ 1110 h 11136"/>
              <a:gd name="connsiteX3-223" fmla="*/ 7509 w 10009"/>
              <a:gd name="connsiteY3-224" fmla="*/ 0 h 11136"/>
              <a:gd name="connsiteX4-225" fmla="*/ 10009 w 10009"/>
              <a:gd name="connsiteY4-226" fmla="*/ 1110 h 11136"/>
              <a:gd name="connsiteX5-227" fmla="*/ 10009 w 10009"/>
              <a:gd name="connsiteY5-228" fmla="*/ 11109 h 11136"/>
              <a:gd name="connsiteX6-229" fmla="*/ 0 w 10009"/>
              <a:gd name="connsiteY6-230" fmla="*/ 11134 h 11136"/>
              <a:gd name="connsiteX7-231" fmla="*/ 9 w 10009"/>
              <a:gd name="connsiteY7-232" fmla="*/ 1110 h 11136"/>
              <a:gd name="connsiteX0-233" fmla="*/ 9 w 10009"/>
              <a:gd name="connsiteY0-234" fmla="*/ 1110 h 11136"/>
              <a:gd name="connsiteX1-235" fmla="*/ 2215 w 10009"/>
              <a:gd name="connsiteY1-236" fmla="*/ 2348 h 11136"/>
              <a:gd name="connsiteX2-237" fmla="*/ 5009 w 10009"/>
              <a:gd name="connsiteY2-238" fmla="*/ 1110 h 11136"/>
              <a:gd name="connsiteX3-239" fmla="*/ 7509 w 10009"/>
              <a:gd name="connsiteY3-240" fmla="*/ 0 h 11136"/>
              <a:gd name="connsiteX4-241" fmla="*/ 10009 w 10009"/>
              <a:gd name="connsiteY4-242" fmla="*/ 1110 h 11136"/>
              <a:gd name="connsiteX5-243" fmla="*/ 10009 w 10009"/>
              <a:gd name="connsiteY5-244" fmla="*/ 11109 h 11136"/>
              <a:gd name="connsiteX6-245" fmla="*/ 0 w 10009"/>
              <a:gd name="connsiteY6-246" fmla="*/ 11134 h 11136"/>
              <a:gd name="connsiteX7-247" fmla="*/ 9 w 10009"/>
              <a:gd name="connsiteY7-248" fmla="*/ 1110 h 11136"/>
              <a:gd name="connsiteX0-249" fmla="*/ 9 w 10009"/>
              <a:gd name="connsiteY0-250" fmla="*/ 1110 h 11136"/>
              <a:gd name="connsiteX1-251" fmla="*/ 2215 w 10009"/>
              <a:gd name="connsiteY1-252" fmla="*/ 2348 h 11136"/>
              <a:gd name="connsiteX2-253" fmla="*/ 5009 w 10009"/>
              <a:gd name="connsiteY2-254" fmla="*/ 1110 h 11136"/>
              <a:gd name="connsiteX3-255" fmla="*/ 7509 w 10009"/>
              <a:gd name="connsiteY3-256" fmla="*/ 0 h 11136"/>
              <a:gd name="connsiteX4-257" fmla="*/ 10009 w 10009"/>
              <a:gd name="connsiteY4-258" fmla="*/ 1110 h 11136"/>
              <a:gd name="connsiteX5-259" fmla="*/ 10009 w 10009"/>
              <a:gd name="connsiteY5-260" fmla="*/ 11109 h 11136"/>
              <a:gd name="connsiteX6-261" fmla="*/ 0 w 10009"/>
              <a:gd name="connsiteY6-262" fmla="*/ 11134 h 11136"/>
              <a:gd name="connsiteX7-263" fmla="*/ 9 w 10009"/>
              <a:gd name="connsiteY7-264" fmla="*/ 1110 h 11136"/>
              <a:gd name="connsiteX0-265" fmla="*/ 9 w 10009"/>
              <a:gd name="connsiteY0-266" fmla="*/ 1110 h 11136"/>
              <a:gd name="connsiteX1-267" fmla="*/ 2215 w 10009"/>
              <a:gd name="connsiteY1-268" fmla="*/ 2348 h 11136"/>
              <a:gd name="connsiteX2-269" fmla="*/ 5009 w 10009"/>
              <a:gd name="connsiteY2-270" fmla="*/ 1110 h 11136"/>
              <a:gd name="connsiteX3-271" fmla="*/ 7594 w 10009"/>
              <a:gd name="connsiteY3-272" fmla="*/ 0 h 11136"/>
              <a:gd name="connsiteX4-273" fmla="*/ 10009 w 10009"/>
              <a:gd name="connsiteY4-274" fmla="*/ 1110 h 11136"/>
              <a:gd name="connsiteX5-275" fmla="*/ 10009 w 10009"/>
              <a:gd name="connsiteY5-276" fmla="*/ 11109 h 11136"/>
              <a:gd name="connsiteX6-277" fmla="*/ 0 w 10009"/>
              <a:gd name="connsiteY6-278" fmla="*/ 11134 h 11136"/>
              <a:gd name="connsiteX7-279" fmla="*/ 9 w 10009"/>
              <a:gd name="connsiteY7-280" fmla="*/ 1110 h 11136"/>
              <a:gd name="connsiteX0-281" fmla="*/ 9 w 10009"/>
              <a:gd name="connsiteY0-282" fmla="*/ 1110 h 11136"/>
              <a:gd name="connsiteX1-283" fmla="*/ 2215 w 10009"/>
              <a:gd name="connsiteY1-284" fmla="*/ 2348 h 11136"/>
              <a:gd name="connsiteX2-285" fmla="*/ 7594 w 10009"/>
              <a:gd name="connsiteY2-286" fmla="*/ 0 h 11136"/>
              <a:gd name="connsiteX3-287" fmla="*/ 10009 w 10009"/>
              <a:gd name="connsiteY3-288" fmla="*/ 1110 h 11136"/>
              <a:gd name="connsiteX4-289" fmla="*/ 10009 w 10009"/>
              <a:gd name="connsiteY4-290" fmla="*/ 11109 h 11136"/>
              <a:gd name="connsiteX5-291" fmla="*/ 0 w 10009"/>
              <a:gd name="connsiteY5-292" fmla="*/ 11134 h 11136"/>
              <a:gd name="connsiteX6-293" fmla="*/ 9 w 10009"/>
              <a:gd name="connsiteY6-294" fmla="*/ 1110 h 11136"/>
              <a:gd name="connsiteX0-295" fmla="*/ 9 w 10009"/>
              <a:gd name="connsiteY0-296" fmla="*/ 1110 h 11136"/>
              <a:gd name="connsiteX1-297" fmla="*/ 2215 w 10009"/>
              <a:gd name="connsiteY1-298" fmla="*/ 2348 h 11136"/>
              <a:gd name="connsiteX2-299" fmla="*/ 7594 w 10009"/>
              <a:gd name="connsiteY2-300" fmla="*/ 0 h 11136"/>
              <a:gd name="connsiteX3-301" fmla="*/ 10009 w 10009"/>
              <a:gd name="connsiteY3-302" fmla="*/ 1110 h 11136"/>
              <a:gd name="connsiteX4-303" fmla="*/ 10009 w 10009"/>
              <a:gd name="connsiteY4-304" fmla="*/ 11109 h 11136"/>
              <a:gd name="connsiteX5-305" fmla="*/ 0 w 10009"/>
              <a:gd name="connsiteY5-306" fmla="*/ 11134 h 11136"/>
              <a:gd name="connsiteX6-307" fmla="*/ 9 w 10009"/>
              <a:gd name="connsiteY6-308" fmla="*/ 1110 h 11136"/>
              <a:gd name="connsiteX0-309" fmla="*/ 9 w 10009"/>
              <a:gd name="connsiteY0-310" fmla="*/ 1143 h 11169"/>
              <a:gd name="connsiteX1-311" fmla="*/ 2604 w 10009"/>
              <a:gd name="connsiteY1-312" fmla="*/ 2305 h 11169"/>
              <a:gd name="connsiteX2-313" fmla="*/ 7594 w 10009"/>
              <a:gd name="connsiteY2-314" fmla="*/ 33 h 11169"/>
              <a:gd name="connsiteX3-315" fmla="*/ 10009 w 10009"/>
              <a:gd name="connsiteY3-316" fmla="*/ 1143 h 11169"/>
              <a:gd name="connsiteX4-317" fmla="*/ 10009 w 10009"/>
              <a:gd name="connsiteY4-318" fmla="*/ 11142 h 11169"/>
              <a:gd name="connsiteX5-319" fmla="*/ 0 w 10009"/>
              <a:gd name="connsiteY5-320" fmla="*/ 11167 h 11169"/>
              <a:gd name="connsiteX6-321" fmla="*/ 9 w 10009"/>
              <a:gd name="connsiteY6-322" fmla="*/ 1143 h 11169"/>
              <a:gd name="connsiteX0-323" fmla="*/ 9 w 10009"/>
              <a:gd name="connsiteY0-324" fmla="*/ 1111 h 11137"/>
              <a:gd name="connsiteX1-325" fmla="*/ 2604 w 10009"/>
              <a:gd name="connsiteY1-326" fmla="*/ 2273 h 11137"/>
              <a:gd name="connsiteX2-327" fmla="*/ 7594 w 10009"/>
              <a:gd name="connsiteY2-328" fmla="*/ 1 h 11137"/>
              <a:gd name="connsiteX3-329" fmla="*/ 10009 w 10009"/>
              <a:gd name="connsiteY3-330" fmla="*/ 1111 h 11137"/>
              <a:gd name="connsiteX4-331" fmla="*/ 10009 w 10009"/>
              <a:gd name="connsiteY4-332" fmla="*/ 11110 h 11137"/>
              <a:gd name="connsiteX5-333" fmla="*/ 0 w 10009"/>
              <a:gd name="connsiteY5-334" fmla="*/ 11135 h 11137"/>
              <a:gd name="connsiteX6-335" fmla="*/ 9 w 10009"/>
              <a:gd name="connsiteY6-336" fmla="*/ 1111 h 11137"/>
              <a:gd name="connsiteX0-337" fmla="*/ 9 w 10009"/>
              <a:gd name="connsiteY0-338" fmla="*/ 1186 h 11212"/>
              <a:gd name="connsiteX1-339" fmla="*/ 2604 w 10009"/>
              <a:gd name="connsiteY1-340" fmla="*/ 2348 h 11212"/>
              <a:gd name="connsiteX2-341" fmla="*/ 7148 w 10009"/>
              <a:gd name="connsiteY2-342" fmla="*/ 0 h 11212"/>
              <a:gd name="connsiteX3-343" fmla="*/ 10009 w 10009"/>
              <a:gd name="connsiteY3-344" fmla="*/ 1186 h 11212"/>
              <a:gd name="connsiteX4-345" fmla="*/ 10009 w 10009"/>
              <a:gd name="connsiteY4-346" fmla="*/ 11185 h 11212"/>
              <a:gd name="connsiteX5-347" fmla="*/ 0 w 10009"/>
              <a:gd name="connsiteY5-348" fmla="*/ 11210 h 11212"/>
              <a:gd name="connsiteX6-349" fmla="*/ 9 w 10009"/>
              <a:gd name="connsiteY6-350" fmla="*/ 1186 h 11212"/>
              <a:gd name="connsiteX0-351" fmla="*/ 9 w 10009"/>
              <a:gd name="connsiteY0-352" fmla="*/ 1388 h 11414"/>
              <a:gd name="connsiteX1-353" fmla="*/ 2604 w 10009"/>
              <a:gd name="connsiteY1-354" fmla="*/ 2550 h 11414"/>
              <a:gd name="connsiteX2-355" fmla="*/ 7072 w 10009"/>
              <a:gd name="connsiteY2-356" fmla="*/ 0 h 11414"/>
              <a:gd name="connsiteX3-357" fmla="*/ 10009 w 10009"/>
              <a:gd name="connsiteY3-358" fmla="*/ 1388 h 11414"/>
              <a:gd name="connsiteX4-359" fmla="*/ 10009 w 10009"/>
              <a:gd name="connsiteY4-360" fmla="*/ 11387 h 11414"/>
              <a:gd name="connsiteX5-361" fmla="*/ 0 w 10009"/>
              <a:gd name="connsiteY5-362" fmla="*/ 11412 h 11414"/>
              <a:gd name="connsiteX6-363" fmla="*/ 9 w 10009"/>
              <a:gd name="connsiteY6-364" fmla="*/ 1388 h 11414"/>
              <a:gd name="connsiteX0-365" fmla="*/ 9 w 10009"/>
              <a:gd name="connsiteY0-366" fmla="*/ 1389 h 11415"/>
              <a:gd name="connsiteX1-367" fmla="*/ 2604 w 10009"/>
              <a:gd name="connsiteY1-368" fmla="*/ 2551 h 11415"/>
              <a:gd name="connsiteX2-369" fmla="*/ 7072 w 10009"/>
              <a:gd name="connsiteY2-370" fmla="*/ 1 h 11415"/>
              <a:gd name="connsiteX3-371" fmla="*/ 10009 w 10009"/>
              <a:gd name="connsiteY3-372" fmla="*/ 1389 h 11415"/>
              <a:gd name="connsiteX4-373" fmla="*/ 10009 w 10009"/>
              <a:gd name="connsiteY4-374" fmla="*/ 11388 h 11415"/>
              <a:gd name="connsiteX5-375" fmla="*/ 0 w 10009"/>
              <a:gd name="connsiteY5-376" fmla="*/ 11413 h 11415"/>
              <a:gd name="connsiteX6-377" fmla="*/ 9 w 10009"/>
              <a:gd name="connsiteY6-378" fmla="*/ 1389 h 11415"/>
              <a:gd name="connsiteX0-379" fmla="*/ 9 w 10009"/>
              <a:gd name="connsiteY0-380" fmla="*/ 1389 h 11415"/>
              <a:gd name="connsiteX1-381" fmla="*/ 2604 w 10009"/>
              <a:gd name="connsiteY1-382" fmla="*/ 2551 h 11415"/>
              <a:gd name="connsiteX2-383" fmla="*/ 7072 w 10009"/>
              <a:gd name="connsiteY2-384" fmla="*/ 1 h 11415"/>
              <a:gd name="connsiteX3-385" fmla="*/ 10009 w 10009"/>
              <a:gd name="connsiteY3-386" fmla="*/ 1389 h 11415"/>
              <a:gd name="connsiteX4-387" fmla="*/ 10009 w 10009"/>
              <a:gd name="connsiteY4-388" fmla="*/ 11388 h 11415"/>
              <a:gd name="connsiteX5-389" fmla="*/ 0 w 10009"/>
              <a:gd name="connsiteY5-390" fmla="*/ 11413 h 11415"/>
              <a:gd name="connsiteX6-391" fmla="*/ 9 w 10009"/>
              <a:gd name="connsiteY6-392" fmla="*/ 1389 h 11415"/>
              <a:gd name="connsiteX0-393" fmla="*/ 9 w 10009"/>
              <a:gd name="connsiteY0-394" fmla="*/ 1339 h 11365"/>
              <a:gd name="connsiteX1-395" fmla="*/ 2604 w 10009"/>
              <a:gd name="connsiteY1-396" fmla="*/ 2501 h 11365"/>
              <a:gd name="connsiteX2-397" fmla="*/ 6607 w 10009"/>
              <a:gd name="connsiteY2-398" fmla="*/ 2 h 11365"/>
              <a:gd name="connsiteX3-399" fmla="*/ 10009 w 10009"/>
              <a:gd name="connsiteY3-400" fmla="*/ 1339 h 11365"/>
              <a:gd name="connsiteX4-401" fmla="*/ 10009 w 10009"/>
              <a:gd name="connsiteY4-402" fmla="*/ 11338 h 11365"/>
              <a:gd name="connsiteX5-403" fmla="*/ 0 w 10009"/>
              <a:gd name="connsiteY5-404" fmla="*/ 11363 h 11365"/>
              <a:gd name="connsiteX6-405" fmla="*/ 9 w 10009"/>
              <a:gd name="connsiteY6-406" fmla="*/ 1339 h 11365"/>
              <a:gd name="connsiteX0-407" fmla="*/ 9 w 10009"/>
              <a:gd name="connsiteY0-408" fmla="*/ 1390 h 11416"/>
              <a:gd name="connsiteX1-409" fmla="*/ 2604 w 10009"/>
              <a:gd name="connsiteY1-410" fmla="*/ 2552 h 11416"/>
              <a:gd name="connsiteX2-411" fmla="*/ 6607 w 10009"/>
              <a:gd name="connsiteY2-412" fmla="*/ 53 h 11416"/>
              <a:gd name="connsiteX3-413" fmla="*/ 10009 w 10009"/>
              <a:gd name="connsiteY3-414" fmla="*/ 1390 h 11416"/>
              <a:gd name="connsiteX4-415" fmla="*/ 10009 w 10009"/>
              <a:gd name="connsiteY4-416" fmla="*/ 11389 h 11416"/>
              <a:gd name="connsiteX5-417" fmla="*/ 0 w 10009"/>
              <a:gd name="connsiteY5-418" fmla="*/ 11414 h 11416"/>
              <a:gd name="connsiteX6-419" fmla="*/ 9 w 10009"/>
              <a:gd name="connsiteY6-420" fmla="*/ 1390 h 11416"/>
              <a:gd name="connsiteX0-421" fmla="*/ 9 w 10009"/>
              <a:gd name="connsiteY0-422" fmla="*/ 3233 h 13259"/>
              <a:gd name="connsiteX1-423" fmla="*/ 2604 w 10009"/>
              <a:gd name="connsiteY1-424" fmla="*/ 4395 h 13259"/>
              <a:gd name="connsiteX2-425" fmla="*/ 6607 w 10009"/>
              <a:gd name="connsiteY2-426" fmla="*/ 1896 h 13259"/>
              <a:gd name="connsiteX3-427" fmla="*/ 10009 w 10009"/>
              <a:gd name="connsiteY3-428" fmla="*/ 377 h 13259"/>
              <a:gd name="connsiteX4-429" fmla="*/ 10009 w 10009"/>
              <a:gd name="connsiteY4-430" fmla="*/ 13232 h 13259"/>
              <a:gd name="connsiteX5-431" fmla="*/ 0 w 10009"/>
              <a:gd name="connsiteY5-432" fmla="*/ 13257 h 13259"/>
              <a:gd name="connsiteX6-433" fmla="*/ 9 w 10009"/>
              <a:gd name="connsiteY6-434" fmla="*/ 3233 h 13259"/>
              <a:gd name="connsiteX0-435" fmla="*/ 9 w 10009"/>
              <a:gd name="connsiteY0-436" fmla="*/ 2856 h 12882"/>
              <a:gd name="connsiteX1-437" fmla="*/ 2604 w 10009"/>
              <a:gd name="connsiteY1-438" fmla="*/ 4018 h 12882"/>
              <a:gd name="connsiteX2-439" fmla="*/ 6607 w 10009"/>
              <a:gd name="connsiteY2-440" fmla="*/ 1519 h 12882"/>
              <a:gd name="connsiteX3-441" fmla="*/ 10009 w 10009"/>
              <a:gd name="connsiteY3-442" fmla="*/ 0 h 12882"/>
              <a:gd name="connsiteX4-443" fmla="*/ 10009 w 10009"/>
              <a:gd name="connsiteY4-444" fmla="*/ 12855 h 12882"/>
              <a:gd name="connsiteX5-445" fmla="*/ 0 w 10009"/>
              <a:gd name="connsiteY5-446" fmla="*/ 12880 h 12882"/>
              <a:gd name="connsiteX6-447" fmla="*/ 9 w 10009"/>
              <a:gd name="connsiteY6-448" fmla="*/ 2856 h 12882"/>
              <a:gd name="connsiteX0-449" fmla="*/ 9 w 10009"/>
              <a:gd name="connsiteY0-450" fmla="*/ 2894 h 12920"/>
              <a:gd name="connsiteX1-451" fmla="*/ 2604 w 10009"/>
              <a:gd name="connsiteY1-452" fmla="*/ 4056 h 12920"/>
              <a:gd name="connsiteX2-453" fmla="*/ 6607 w 10009"/>
              <a:gd name="connsiteY2-454" fmla="*/ 1557 h 12920"/>
              <a:gd name="connsiteX3-455" fmla="*/ 10009 w 10009"/>
              <a:gd name="connsiteY3-456" fmla="*/ 38 h 12920"/>
              <a:gd name="connsiteX4-457" fmla="*/ 10009 w 10009"/>
              <a:gd name="connsiteY4-458" fmla="*/ 12893 h 12920"/>
              <a:gd name="connsiteX5-459" fmla="*/ 0 w 10009"/>
              <a:gd name="connsiteY5-460" fmla="*/ 12918 h 12920"/>
              <a:gd name="connsiteX6-461" fmla="*/ 9 w 10009"/>
              <a:gd name="connsiteY6-462" fmla="*/ 2894 h 12920"/>
              <a:gd name="connsiteX0-463" fmla="*/ 9 w 10009"/>
              <a:gd name="connsiteY0-464" fmla="*/ 2903 h 12929"/>
              <a:gd name="connsiteX1-465" fmla="*/ 2604 w 10009"/>
              <a:gd name="connsiteY1-466" fmla="*/ 4065 h 12929"/>
              <a:gd name="connsiteX2-467" fmla="*/ 6607 w 10009"/>
              <a:gd name="connsiteY2-468" fmla="*/ 1566 h 12929"/>
              <a:gd name="connsiteX3-469" fmla="*/ 10009 w 10009"/>
              <a:gd name="connsiteY3-470" fmla="*/ 47 h 12929"/>
              <a:gd name="connsiteX4-471" fmla="*/ 10009 w 10009"/>
              <a:gd name="connsiteY4-472" fmla="*/ 12902 h 12929"/>
              <a:gd name="connsiteX5-473" fmla="*/ 0 w 10009"/>
              <a:gd name="connsiteY5-474" fmla="*/ 12927 h 12929"/>
              <a:gd name="connsiteX6-475" fmla="*/ 9 w 10009"/>
              <a:gd name="connsiteY6-476" fmla="*/ 2903 h 12929"/>
              <a:gd name="connsiteX0-477" fmla="*/ 9 w 10009"/>
              <a:gd name="connsiteY0-478" fmla="*/ 2903 h 12902"/>
              <a:gd name="connsiteX1-479" fmla="*/ 2604 w 10009"/>
              <a:gd name="connsiteY1-480" fmla="*/ 4065 h 12902"/>
              <a:gd name="connsiteX2-481" fmla="*/ 6607 w 10009"/>
              <a:gd name="connsiteY2-482" fmla="*/ 1566 h 12902"/>
              <a:gd name="connsiteX3-483" fmla="*/ 10009 w 10009"/>
              <a:gd name="connsiteY3-484" fmla="*/ 47 h 12902"/>
              <a:gd name="connsiteX4-485" fmla="*/ 10009 w 10009"/>
              <a:gd name="connsiteY4-486" fmla="*/ 12902 h 12902"/>
              <a:gd name="connsiteX5-487" fmla="*/ 0 w 10009"/>
              <a:gd name="connsiteY5-488" fmla="*/ 9768 h 12902"/>
              <a:gd name="connsiteX6-489" fmla="*/ 9 w 10009"/>
              <a:gd name="connsiteY6-490" fmla="*/ 2903 h 12902"/>
              <a:gd name="connsiteX0-491" fmla="*/ 9 w 10018"/>
              <a:gd name="connsiteY0-492" fmla="*/ 2903 h 9768"/>
              <a:gd name="connsiteX1-493" fmla="*/ 2604 w 10018"/>
              <a:gd name="connsiteY1-494" fmla="*/ 4065 h 9768"/>
              <a:gd name="connsiteX2-495" fmla="*/ 6607 w 10018"/>
              <a:gd name="connsiteY2-496" fmla="*/ 1566 h 9768"/>
              <a:gd name="connsiteX3-497" fmla="*/ 10009 w 10018"/>
              <a:gd name="connsiteY3-498" fmla="*/ 47 h 9768"/>
              <a:gd name="connsiteX4-499" fmla="*/ 10018 w 10018"/>
              <a:gd name="connsiteY4-500" fmla="*/ 9616 h 9768"/>
              <a:gd name="connsiteX5-501" fmla="*/ 0 w 10018"/>
              <a:gd name="connsiteY5-502" fmla="*/ 9768 h 9768"/>
              <a:gd name="connsiteX6-503" fmla="*/ 9 w 10018"/>
              <a:gd name="connsiteY6-504" fmla="*/ 2903 h 9768"/>
              <a:gd name="connsiteX0-505" fmla="*/ 1 w 9992"/>
              <a:gd name="connsiteY0-506" fmla="*/ 2972 h 9949"/>
              <a:gd name="connsiteX1-507" fmla="*/ 2591 w 9992"/>
              <a:gd name="connsiteY1-508" fmla="*/ 4162 h 9949"/>
              <a:gd name="connsiteX2-509" fmla="*/ 6587 w 9992"/>
              <a:gd name="connsiteY2-510" fmla="*/ 1603 h 9949"/>
              <a:gd name="connsiteX3-511" fmla="*/ 9983 w 9992"/>
              <a:gd name="connsiteY3-512" fmla="*/ 48 h 9949"/>
              <a:gd name="connsiteX4-513" fmla="*/ 9992 w 9992"/>
              <a:gd name="connsiteY4-514" fmla="*/ 9844 h 9949"/>
              <a:gd name="connsiteX5-515" fmla="*/ 11 w 9992"/>
              <a:gd name="connsiteY5-516" fmla="*/ 9948 h 9949"/>
              <a:gd name="connsiteX6-517" fmla="*/ 1 w 9992"/>
              <a:gd name="connsiteY6-518" fmla="*/ 2972 h 99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992" h="9949">
                <a:moveTo>
                  <a:pt x="1" y="2972"/>
                </a:moveTo>
                <a:cubicBezTo>
                  <a:pt x="219" y="3988"/>
                  <a:pt x="1493" y="4390"/>
                  <a:pt x="2591" y="4162"/>
                </a:cubicBezTo>
                <a:cubicBezTo>
                  <a:pt x="3689" y="3933"/>
                  <a:pt x="5374" y="2548"/>
                  <a:pt x="6587" y="1603"/>
                </a:cubicBezTo>
                <a:cubicBezTo>
                  <a:pt x="7800" y="658"/>
                  <a:pt x="8855" y="-218"/>
                  <a:pt x="9983" y="48"/>
                </a:cubicBezTo>
                <a:cubicBezTo>
                  <a:pt x="9986" y="3314"/>
                  <a:pt x="9989" y="6579"/>
                  <a:pt x="9992" y="9844"/>
                </a:cubicBezTo>
                <a:cubicBezTo>
                  <a:pt x="9111" y="9821"/>
                  <a:pt x="1902" y="9963"/>
                  <a:pt x="11" y="9948"/>
                </a:cubicBezTo>
                <a:cubicBezTo>
                  <a:pt x="14" y="6528"/>
                  <a:pt x="-2" y="6392"/>
                  <a:pt x="1" y="2972"/>
                </a:cubicBezTo>
                <a:close/>
              </a:path>
            </a:pathLst>
          </a:custGeom>
          <a:blipFill dpi="0" rotWithShape="1">
            <a:blip r:embed="rId2">
              <a:alphaModFix amt="27000"/>
            </a:blip>
            <a:srcRect/>
            <a:stretch>
              <a:fillRect l="-150" t="-55444" r="-150" b="-53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/>
          <p:cNvSpPr/>
          <p:nvPr userDrawn="1"/>
        </p:nvSpPr>
        <p:spPr>
          <a:xfrm>
            <a:off x="-1202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-10520"/>
            <a:ext cx="12192000" cy="6868520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348647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3240911" y="0"/>
            <a:ext cx="8951089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587823"/>
            <a:ext cx="10515600" cy="921434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1526"/>
            <a:ext cx="12192000" cy="6868520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322462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276621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-7902" y="709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803457" y="1502565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122064" y="490428"/>
            <a:ext cx="3231105" cy="1438728"/>
            <a:chOff x="782026" y="2607006"/>
            <a:chExt cx="3231105" cy="1438728"/>
          </a:xfrm>
        </p:grpSpPr>
        <p:sp>
          <p:nvSpPr>
            <p:cNvPr id="13" name="矩形 12"/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79978" y="2695813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17" name="文本框 16"/>
            <p:cNvSpPr txBox="1"/>
            <p:nvPr userDrawn="1"/>
          </p:nvSpPr>
          <p:spPr>
            <a:xfrm>
              <a:off x="1477109" y="3584830"/>
              <a:ext cx="181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3851121" y="1181762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/>
          <p:cNvSpPr>
            <a:spLocks noGrp="1"/>
          </p:cNvSpPr>
          <p:nvPr>
            <p:ph type="body" idx="11" hasCustomPrompt="1"/>
          </p:nvPr>
        </p:nvSpPr>
        <p:spPr>
          <a:xfrm>
            <a:off x="4803457" y="2626184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idx="12" hasCustomPrompt="1"/>
          </p:nvPr>
        </p:nvSpPr>
        <p:spPr>
          <a:xfrm>
            <a:off x="3851121" y="2305381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4803457" y="3749803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idx="14" hasCustomPrompt="1"/>
          </p:nvPr>
        </p:nvSpPr>
        <p:spPr>
          <a:xfrm>
            <a:off x="3851121" y="3429000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8" name="组合 3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39" name="图片 3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40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占位符 2"/>
          <p:cNvSpPr>
            <a:spLocks noGrp="1"/>
          </p:cNvSpPr>
          <p:nvPr>
            <p:ph type="body" idx="15" hasCustomPrompt="1"/>
          </p:nvPr>
        </p:nvSpPr>
        <p:spPr>
          <a:xfrm>
            <a:off x="4803457" y="4873422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5" name="文本占位符 2"/>
          <p:cNvSpPr>
            <a:spLocks noGrp="1"/>
          </p:cNvSpPr>
          <p:nvPr>
            <p:ph type="body" idx="16" hasCustomPrompt="1"/>
          </p:nvPr>
        </p:nvSpPr>
        <p:spPr>
          <a:xfrm>
            <a:off x="3851121" y="4552619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/>
          <p:cNvSpPr>
            <a:spLocks noGrp="1"/>
          </p:cNvSpPr>
          <p:nvPr>
            <p:ph type="title" hasCustomPrompt="1"/>
          </p:nvPr>
        </p:nvSpPr>
        <p:spPr>
          <a:xfrm>
            <a:off x="4690038" y="2899839"/>
            <a:ext cx="5419185" cy="65275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2" name="等腰三角形 61"/>
          <p:cNvSpPr/>
          <p:nvPr userDrawn="1"/>
        </p:nvSpPr>
        <p:spPr>
          <a:xfrm rot="3622870">
            <a:off x="431183" y="809442"/>
            <a:ext cx="1084619" cy="3072301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-1" fmla="*/ 0 w 1600080"/>
              <a:gd name="connsiteY0-2" fmla="*/ 3776548 h 3870277"/>
              <a:gd name="connsiteX1-3" fmla="*/ 0 w 1600080"/>
              <a:gd name="connsiteY1-4" fmla="*/ 0 h 3870277"/>
              <a:gd name="connsiteX2-5" fmla="*/ 1600080 w 1600080"/>
              <a:gd name="connsiteY2-6" fmla="*/ 3870277 h 3870277"/>
              <a:gd name="connsiteX3-7" fmla="*/ 0 w 1600080"/>
              <a:gd name="connsiteY3-8" fmla="*/ 3776548 h 3870277"/>
              <a:gd name="connsiteX0-9" fmla="*/ 16859 w 1616939"/>
              <a:gd name="connsiteY0-10" fmla="*/ 4102057 h 4195786"/>
              <a:gd name="connsiteX1-11" fmla="*/ 0 w 1616939"/>
              <a:gd name="connsiteY1-12" fmla="*/ 0 h 4195786"/>
              <a:gd name="connsiteX2-13" fmla="*/ 1616939 w 1616939"/>
              <a:gd name="connsiteY2-14" fmla="*/ 4195786 h 4195786"/>
              <a:gd name="connsiteX3-15" fmla="*/ 16859 w 1616939"/>
              <a:gd name="connsiteY3-16" fmla="*/ 4102057 h 4195786"/>
              <a:gd name="connsiteX0-17" fmla="*/ 1132 w 1624232"/>
              <a:gd name="connsiteY0-18" fmla="*/ 3683146 h 4195786"/>
              <a:gd name="connsiteX1-19" fmla="*/ 7293 w 1624232"/>
              <a:gd name="connsiteY1-20" fmla="*/ 0 h 4195786"/>
              <a:gd name="connsiteX2-21" fmla="*/ 1624232 w 1624232"/>
              <a:gd name="connsiteY2-22" fmla="*/ 4195786 h 4195786"/>
              <a:gd name="connsiteX3-23" fmla="*/ 1132 w 1624232"/>
              <a:gd name="connsiteY3-24" fmla="*/ 3683146 h 4195786"/>
              <a:gd name="connsiteX0-25" fmla="*/ 1133 w 1566812"/>
              <a:gd name="connsiteY0-26" fmla="*/ 3683146 h 4400602"/>
              <a:gd name="connsiteX1-27" fmla="*/ 7294 w 1566812"/>
              <a:gd name="connsiteY1-28" fmla="*/ 0 h 4400602"/>
              <a:gd name="connsiteX2-29" fmla="*/ 1566812 w 1566812"/>
              <a:gd name="connsiteY2-30" fmla="*/ 4400601 h 4400602"/>
              <a:gd name="connsiteX3-31" fmla="*/ 1133 w 1566812"/>
              <a:gd name="connsiteY3-32" fmla="*/ 3683146 h 4400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32" name="图片 3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4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idx="1" hasCustomPrompt="1"/>
          </p:nvPr>
        </p:nvSpPr>
        <p:spPr>
          <a:xfrm>
            <a:off x="665480" y="1512622"/>
            <a:ext cx="105156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7" name="内容占位符 7"/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8153400" cy="4495800"/>
          </a:xfrm>
          <a:prstGeom prst="rect">
            <a:avLst/>
          </a:prstGeom>
          <a:noFill/>
        </p:spPr>
        <p:txBody>
          <a:bodyPr/>
          <a:lstStyle>
            <a:lvl1pPr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2pPr>
            <a:lvl3pPr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4pPr>
            <a:lvl5pP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7392" y="2270737"/>
            <a:ext cx="8066108" cy="921434"/>
          </a:xfrm>
        </p:spPr>
        <p:txBody>
          <a:bodyPr/>
          <a:lstStyle/>
          <a:p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模式识别与机器学习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 |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实验三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970211" y="4785045"/>
            <a:ext cx="5948422" cy="11220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机器学习研究中心</a:t>
            </a:r>
            <a:endParaRPr lang="en-US" altLang="zh-CN" sz="1800" b="0" dirty="0">
              <a:latin typeface="+mj-ea"/>
              <a:ea typeface="+mj-ea"/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冯开来 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klfeng@stu.hit.edu.cn</a:t>
            </a:r>
          </a:p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江嫁修 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23S003034@stu.hit.edu.cn</a:t>
            </a:r>
          </a:p>
          <a:p>
            <a:pPr algn="l">
              <a:lnSpc>
                <a:spcPct val="100000"/>
              </a:lnSpc>
            </a:pP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2023</a:t>
            </a: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年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10</a:t>
            </a: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月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970211" y="3192171"/>
            <a:ext cx="553218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887392" y="213031"/>
            <a:ext cx="1203632" cy="1011839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BA00D500-7D00-4FDF-B769-8FDE311F92DA}"/>
              </a:ext>
            </a:extLst>
          </p:cNvPr>
          <p:cNvSpPr txBox="1"/>
          <p:nvPr/>
        </p:nvSpPr>
        <p:spPr>
          <a:xfrm>
            <a:off x="887392" y="3277234"/>
            <a:ext cx="5948422" cy="92143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>
                <a:latin typeface="+mj-ea"/>
                <a:ea typeface="+mj-ea"/>
                <a:cs typeface="+mn-ea"/>
                <a:sym typeface="+mn-lt"/>
              </a:rPr>
              <a:t>循环神经网络实现</a:t>
            </a:r>
            <a:r>
              <a:rPr lang="en-US" altLang="zh-CN" sz="2400" b="0" dirty="0">
                <a:latin typeface="+mj-ea"/>
                <a:ea typeface="+mj-ea"/>
                <a:cs typeface="+mn-ea"/>
                <a:sym typeface="+mn-lt"/>
              </a:rPr>
              <a:t>——</a:t>
            </a:r>
            <a:r>
              <a:rPr lang="zh-CN" altLang="en-US" sz="2400" b="0" dirty="0">
                <a:latin typeface="+mj-ea"/>
                <a:ea typeface="+mj-ea"/>
                <a:cs typeface="+mn-ea"/>
                <a:sym typeface="+mn-lt"/>
              </a:rPr>
              <a:t>补充材料</a:t>
            </a:r>
            <a:endParaRPr lang="en-US" altLang="zh-CN" sz="2400" b="0" dirty="0">
              <a:latin typeface="+mj-ea"/>
              <a:ea typeface="+mj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分词（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Tokenization / Word Segmentation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）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79FF00-AB0A-1A3C-962F-C9478868C215}"/>
              </a:ext>
            </a:extLst>
          </p:cNvPr>
          <p:cNvSpPr txBox="1"/>
          <p:nvPr/>
        </p:nvSpPr>
        <p:spPr>
          <a:xfrm>
            <a:off x="638414" y="1423958"/>
            <a:ext cx="11088304" cy="316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词：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lang="ja-JP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是自然语言中能够独立运用的最小单位，是语言信息处理的基本单位。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”</a:t>
            </a:r>
            <a:endParaRPr lang="ja-JP" altLang="en-US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わたしはとうきょうだいがくりゅうがくせいです </a:t>
            </a:r>
            <a:r>
              <a:rPr lang="en-US" altLang="ja-JP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남편이 한국어를 읽거나 쓸 줄 아세요</a:t>
            </a:r>
            <a:r>
              <a:rPr lang="en-US" altLang="ja-JP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?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分词：将句子转换成词序列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中文、日文、韩语都存在这些问题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372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分词的意义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79FF00-AB0A-1A3C-962F-C9478868C215}"/>
              </a:ext>
            </a:extLst>
          </p:cNvPr>
          <p:cNvSpPr txBox="1"/>
          <p:nvPr/>
        </p:nvSpPr>
        <p:spPr>
          <a:xfrm>
            <a:off x="638414" y="1423958"/>
            <a:ext cx="11088304" cy="471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自动分词是正确的中文信息处理的基础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	•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文本检索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1828800" lvl="3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和服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务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于三日后裁制完毕，并呈送将军府中。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1828800" lvl="3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王府饭店的设施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服务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是一流的。</a:t>
            </a: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如果不分词或者“和服务” 分词有误，都会导致荒谬的检索结果。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文语转换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他们是来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查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金泰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撞人那件事的。 （“查”读音为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cha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）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行侠仗义的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查金泰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远近闻名。（“查”读音为</a:t>
            </a:r>
            <a:r>
              <a:rPr lang="en-US" altLang="zh-CN" sz="28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zha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78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分词标准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79FF00-AB0A-1A3C-962F-C9478868C215}"/>
              </a:ext>
            </a:extLst>
          </p:cNvPr>
          <p:cNvSpPr txBox="1"/>
          <p:nvPr/>
        </p:nvSpPr>
        <p:spPr>
          <a:xfrm>
            <a:off x="638414" y="1423958"/>
            <a:ext cx="11088304" cy="4196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汉语分词规范问题的提出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分词是许多技术的基础：语音识别、信息检索、机器翻译等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中文词之间没有明显分界符，不同人对同一句话词的界限有不同的看法，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需要一个同一的标准。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863/973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SIGHAN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对计算机分词结果的评价都以人工分词结果作为标准，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人工结果是否科学规范？</a:t>
            </a:r>
          </a:p>
        </p:txBody>
      </p:sp>
    </p:spTree>
    <p:extLst>
      <p:ext uri="{BB962C8B-B14F-4D97-AF65-F5344CB8AC3E}">
        <p14:creationId xmlns:p14="http://schemas.microsoft.com/office/powerpoint/2010/main" val="1850402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分词标准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79FF00-AB0A-1A3C-962F-C9478868C215}"/>
              </a:ext>
            </a:extLst>
          </p:cNvPr>
          <p:cNvSpPr txBox="1"/>
          <p:nvPr/>
        </p:nvSpPr>
        <p:spPr>
          <a:xfrm>
            <a:off x="298173" y="795810"/>
            <a:ext cx="11088304" cy="574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现有的规范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信息处理用现代汉语分词规范，中华人民共和国国家标准（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GB/T13715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》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北京大学现代汉语语料库基本加工规范，北京大学，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2002》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实践影响大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现代汉语语料库文本分词规范（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Ver3.0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），北京语言文化大学语言信息处理研究所、清华大学计算机科学与技术系，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1998.12.09》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《973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当代汉语文本语料库分词、 词性标注加工规范，山西大学，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2003》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咨询处理用中文分词规范，台湾省，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1998》</a:t>
            </a:r>
            <a:endParaRPr lang="zh-CN" altLang="en-US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912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7" y="142806"/>
            <a:ext cx="11268057" cy="541171"/>
          </a:xfrm>
        </p:spPr>
        <p:txBody>
          <a:bodyPr/>
          <a:lstStyle/>
          <a:p>
            <a:r>
              <a:rPr lang="zh-CN" altLang="en-US" b="0" dirty="0"/>
              <a:t>正向最大匹配分词</a:t>
            </a:r>
            <a:r>
              <a:rPr lang="en-US" altLang="zh-CN" b="0" dirty="0"/>
              <a:t>(Forward Maximum Matching, FMM)</a:t>
            </a:r>
            <a:endParaRPr lang="zh-CN" altLang="en-US" b="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79FF00-AB0A-1A3C-962F-C9478868C215}"/>
              </a:ext>
            </a:extLst>
          </p:cNvPr>
          <p:cNvSpPr txBox="1"/>
          <p:nvPr/>
        </p:nvSpPr>
        <p:spPr>
          <a:xfrm>
            <a:off x="638414" y="1423958"/>
            <a:ext cx="11088304" cy="471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基本思想：将当前能够匹配的最长词输出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1.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设自动分词词典中最长词条所含汉字个数为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2.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取被处理材料当前字符串序数中的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个字作为匹配字段， 查找分词词典。若词典中有这样的一个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字词， 则匹配成功， 匹配字段作为一个词被切分出来， 转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6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3.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如果词典中找不到这样的一个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字词， 则匹配失败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4.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匹配字段去掉最后一个汉字，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I--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5.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重复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2-4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 直至切分成功为止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6. I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重新赋初值， 转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 直到切分出所有词为止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1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分词的难点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: 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歧义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79FF00-AB0A-1A3C-962F-C9478868C215}"/>
              </a:ext>
            </a:extLst>
          </p:cNvPr>
          <p:cNvSpPr txBox="1"/>
          <p:nvPr/>
        </p:nvSpPr>
        <p:spPr>
          <a:xfrm>
            <a:off x="638414" y="1423958"/>
            <a:ext cx="11088304" cy="471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交集型切分歧义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汉字串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AJB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被称作交集型切分歧义， 如果满足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AJ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、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JB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同时为词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(A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、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、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分别为汉字串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。 此时汉字串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被称作交集串。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] “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结合成分子”</a:t>
            </a: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结合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成 分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子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</a:t>
            </a: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结合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成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分子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</a:t>
            </a: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结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合成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分子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[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] “</a:t>
            </a:r>
            <a:r>
              <a:rPr lang="zh-CN" altLang="en-US" sz="2800" u="sng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美国会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通过对台售武法案”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[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] “</a:t>
            </a:r>
            <a:r>
              <a:rPr lang="zh-CN" altLang="en-US" sz="2800" u="sng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乒乓球拍卖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完了”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107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分词的难点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: 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歧义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79FF00-AB0A-1A3C-962F-C9478868C215}"/>
              </a:ext>
            </a:extLst>
          </p:cNvPr>
          <p:cNvSpPr txBox="1"/>
          <p:nvPr/>
        </p:nvSpPr>
        <p:spPr>
          <a:xfrm>
            <a:off x="638414" y="1423958"/>
            <a:ext cx="11088304" cy="316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组合型切分歧义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汉字串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AB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被称作组合型切分歧义， 如果满足条件：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、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AB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同时为词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组合型切分歧义： “起身”</a:t>
            </a: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他站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起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身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来。</a:t>
            </a: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他明天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起身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|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去北京。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131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分词的难点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: 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未登录词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79FF00-AB0A-1A3C-962F-C9478868C215}"/>
              </a:ext>
            </a:extLst>
          </p:cNvPr>
          <p:cNvSpPr txBox="1"/>
          <p:nvPr/>
        </p:nvSpPr>
        <p:spPr>
          <a:xfrm>
            <a:off x="638414" y="1423958"/>
            <a:ext cx="11088304" cy="264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虽然一般的词典都能覆盖大多数的词语，但有相当一部分的词语不可能穷尽地收入系统词典中，这些词语称为</a:t>
            </a:r>
            <a:r>
              <a:rPr lang="zh-CN" altLang="en-US" sz="28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未登录词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已知但未尽收（必要性、可行性）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重叠词： “高高兴兴” 、 “研究研究” 一般认为已解决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专有名词： 时间词 、 中文人名、地名、机构名称、外国译名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209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分词的难点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: 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新词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79FF00-AB0A-1A3C-962F-C9478868C215}"/>
              </a:ext>
            </a:extLst>
          </p:cNvPr>
          <p:cNvSpPr txBox="1"/>
          <p:nvPr/>
        </p:nvSpPr>
        <p:spPr>
          <a:xfrm>
            <a:off x="638414" y="1423958"/>
            <a:ext cx="11088304" cy="264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中国自改革开放的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年来平均每年产生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800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多个新词语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新词的出现，使得自动分词结果中出现过多的“散串”，从而影响了分词的准确率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新词导致了很多分词错误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大部分未知，无法尽收词典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279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/>
              <a:t>将中文分词看作</a:t>
            </a:r>
            <a:r>
              <a:rPr lang="en-US" altLang="zh-CN" b="0" dirty="0"/>
              <a:t>Seq2Seq</a:t>
            </a:r>
            <a:r>
              <a:rPr lang="zh-CN" altLang="en-US" b="0" dirty="0"/>
              <a:t>任务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19B8B79-A8B9-E4F2-B301-5610CCCFF2BB}"/>
              </a:ext>
            </a:extLst>
          </p:cNvPr>
          <p:cNvSpPr/>
          <p:nvPr/>
        </p:nvSpPr>
        <p:spPr>
          <a:xfrm>
            <a:off x="2945219" y="2530549"/>
            <a:ext cx="5890437" cy="14566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/>
              <a:t>模型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0A6DA5-04C1-09D3-C35B-141416A45AF6}"/>
              </a:ext>
            </a:extLst>
          </p:cNvPr>
          <p:cNvSpPr txBox="1"/>
          <p:nvPr/>
        </p:nvSpPr>
        <p:spPr>
          <a:xfrm>
            <a:off x="3040912" y="4868459"/>
            <a:ext cx="5794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哈 尔 滨 工 业 大 学 简 称 哈 工 大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6490FCE-F251-6A18-0F7A-A109E1F28DED}"/>
              </a:ext>
            </a:extLst>
          </p:cNvPr>
          <p:cNvCxnSpPr>
            <a:cxnSpLocks/>
          </p:cNvCxnSpPr>
          <p:nvPr/>
        </p:nvCxnSpPr>
        <p:spPr>
          <a:xfrm flipV="1">
            <a:off x="3327990" y="4152899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088112B-36B2-882D-9FE5-F6E325D22133}"/>
              </a:ext>
            </a:extLst>
          </p:cNvPr>
          <p:cNvCxnSpPr>
            <a:cxnSpLocks/>
          </p:cNvCxnSpPr>
          <p:nvPr/>
        </p:nvCxnSpPr>
        <p:spPr>
          <a:xfrm flipV="1">
            <a:off x="3794856" y="4152899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895C5D7-B04D-DC94-FCC9-BCB6F561341E}"/>
              </a:ext>
            </a:extLst>
          </p:cNvPr>
          <p:cNvCxnSpPr>
            <a:cxnSpLocks/>
          </p:cNvCxnSpPr>
          <p:nvPr/>
        </p:nvCxnSpPr>
        <p:spPr>
          <a:xfrm flipV="1">
            <a:off x="4261722" y="4152899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64E7168-6A15-85EE-E169-B6D6E86D638D}"/>
              </a:ext>
            </a:extLst>
          </p:cNvPr>
          <p:cNvCxnSpPr>
            <a:cxnSpLocks/>
          </p:cNvCxnSpPr>
          <p:nvPr/>
        </p:nvCxnSpPr>
        <p:spPr>
          <a:xfrm flipV="1">
            <a:off x="4728588" y="4152899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06862E0-C548-9229-432C-53210C3D4F69}"/>
              </a:ext>
            </a:extLst>
          </p:cNvPr>
          <p:cNvCxnSpPr>
            <a:cxnSpLocks/>
          </p:cNvCxnSpPr>
          <p:nvPr/>
        </p:nvCxnSpPr>
        <p:spPr>
          <a:xfrm flipV="1">
            <a:off x="5195454" y="4152899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D398496-B186-8E4E-3BEA-F211BC885EA9}"/>
              </a:ext>
            </a:extLst>
          </p:cNvPr>
          <p:cNvCxnSpPr>
            <a:cxnSpLocks/>
          </p:cNvCxnSpPr>
          <p:nvPr/>
        </p:nvCxnSpPr>
        <p:spPr>
          <a:xfrm flipV="1">
            <a:off x="5662320" y="4152899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25D0DFC-CBBC-710B-989D-303FCE1161A5}"/>
              </a:ext>
            </a:extLst>
          </p:cNvPr>
          <p:cNvCxnSpPr>
            <a:cxnSpLocks/>
          </p:cNvCxnSpPr>
          <p:nvPr/>
        </p:nvCxnSpPr>
        <p:spPr>
          <a:xfrm flipV="1">
            <a:off x="6129186" y="4152899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723CF0F-D8E6-EF1D-AD0C-FE36EA20B94B}"/>
              </a:ext>
            </a:extLst>
          </p:cNvPr>
          <p:cNvCxnSpPr>
            <a:cxnSpLocks/>
          </p:cNvCxnSpPr>
          <p:nvPr/>
        </p:nvCxnSpPr>
        <p:spPr>
          <a:xfrm flipV="1">
            <a:off x="6596052" y="4152899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36E9C74-F155-51F6-B5B1-935D9EE9854F}"/>
              </a:ext>
            </a:extLst>
          </p:cNvPr>
          <p:cNvCxnSpPr>
            <a:cxnSpLocks/>
          </p:cNvCxnSpPr>
          <p:nvPr/>
        </p:nvCxnSpPr>
        <p:spPr>
          <a:xfrm flipV="1">
            <a:off x="7062918" y="4152899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54D9571-D5EB-3299-AA71-5AF30E0F689F}"/>
              </a:ext>
            </a:extLst>
          </p:cNvPr>
          <p:cNvCxnSpPr>
            <a:cxnSpLocks/>
          </p:cNvCxnSpPr>
          <p:nvPr/>
        </p:nvCxnSpPr>
        <p:spPr>
          <a:xfrm flipV="1">
            <a:off x="7529784" y="4152899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FD6003F-4012-9CED-7C2C-8554072779A8}"/>
              </a:ext>
            </a:extLst>
          </p:cNvPr>
          <p:cNvCxnSpPr>
            <a:cxnSpLocks/>
          </p:cNvCxnSpPr>
          <p:nvPr/>
        </p:nvCxnSpPr>
        <p:spPr>
          <a:xfrm flipV="1">
            <a:off x="7996650" y="4152899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DF1E46F-DBA0-694E-2CC6-895A7CF1274C}"/>
              </a:ext>
            </a:extLst>
          </p:cNvPr>
          <p:cNvCxnSpPr>
            <a:cxnSpLocks/>
          </p:cNvCxnSpPr>
          <p:nvPr/>
        </p:nvCxnSpPr>
        <p:spPr>
          <a:xfrm flipV="1">
            <a:off x="8463517" y="4152899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AC402BC-0D8D-C40A-4880-97201EF96AB9}"/>
              </a:ext>
            </a:extLst>
          </p:cNvPr>
          <p:cNvCxnSpPr>
            <a:cxnSpLocks/>
          </p:cNvCxnSpPr>
          <p:nvPr/>
        </p:nvCxnSpPr>
        <p:spPr>
          <a:xfrm flipV="1">
            <a:off x="3312439" y="1823357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7ECD2A6-4FC2-F33C-F400-C2A38CBD67E0}"/>
              </a:ext>
            </a:extLst>
          </p:cNvPr>
          <p:cNvCxnSpPr>
            <a:cxnSpLocks/>
          </p:cNvCxnSpPr>
          <p:nvPr/>
        </p:nvCxnSpPr>
        <p:spPr>
          <a:xfrm flipV="1">
            <a:off x="3779305" y="1823357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3BA2B66-A0E6-A0DD-89C2-9586A5DE8498}"/>
              </a:ext>
            </a:extLst>
          </p:cNvPr>
          <p:cNvCxnSpPr>
            <a:cxnSpLocks/>
          </p:cNvCxnSpPr>
          <p:nvPr/>
        </p:nvCxnSpPr>
        <p:spPr>
          <a:xfrm flipV="1">
            <a:off x="4246171" y="1823357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85474CE-A1DD-1F45-DD0B-D923291EC370}"/>
              </a:ext>
            </a:extLst>
          </p:cNvPr>
          <p:cNvCxnSpPr>
            <a:cxnSpLocks/>
          </p:cNvCxnSpPr>
          <p:nvPr/>
        </p:nvCxnSpPr>
        <p:spPr>
          <a:xfrm flipV="1">
            <a:off x="4713037" y="1823357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C68B2C1-3CDB-5202-EBB5-4264C60BFD8A}"/>
              </a:ext>
            </a:extLst>
          </p:cNvPr>
          <p:cNvCxnSpPr>
            <a:cxnSpLocks/>
          </p:cNvCxnSpPr>
          <p:nvPr/>
        </p:nvCxnSpPr>
        <p:spPr>
          <a:xfrm flipV="1">
            <a:off x="5179903" y="1823357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17D6575-3282-8E09-35ED-15F81AF7F18B}"/>
              </a:ext>
            </a:extLst>
          </p:cNvPr>
          <p:cNvCxnSpPr>
            <a:cxnSpLocks/>
          </p:cNvCxnSpPr>
          <p:nvPr/>
        </p:nvCxnSpPr>
        <p:spPr>
          <a:xfrm flipV="1">
            <a:off x="5646769" y="1823357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8A9C2E6-51A7-262B-1D3B-42336502AC90}"/>
              </a:ext>
            </a:extLst>
          </p:cNvPr>
          <p:cNvCxnSpPr>
            <a:cxnSpLocks/>
          </p:cNvCxnSpPr>
          <p:nvPr/>
        </p:nvCxnSpPr>
        <p:spPr>
          <a:xfrm flipV="1">
            <a:off x="6113635" y="1823357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5FA4DE7-4731-CA6A-F4AA-BE47B711460B}"/>
              </a:ext>
            </a:extLst>
          </p:cNvPr>
          <p:cNvCxnSpPr>
            <a:cxnSpLocks/>
          </p:cNvCxnSpPr>
          <p:nvPr/>
        </p:nvCxnSpPr>
        <p:spPr>
          <a:xfrm flipV="1">
            <a:off x="6580501" y="1823357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8AD5CB9-C5B5-55B7-10F0-3C41CB4C19B9}"/>
              </a:ext>
            </a:extLst>
          </p:cNvPr>
          <p:cNvCxnSpPr>
            <a:cxnSpLocks/>
          </p:cNvCxnSpPr>
          <p:nvPr/>
        </p:nvCxnSpPr>
        <p:spPr>
          <a:xfrm flipV="1">
            <a:off x="7047367" y="1823357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BB5B8AE-604C-3A30-A191-AFF5AB43646B}"/>
              </a:ext>
            </a:extLst>
          </p:cNvPr>
          <p:cNvCxnSpPr>
            <a:cxnSpLocks/>
          </p:cNvCxnSpPr>
          <p:nvPr/>
        </p:nvCxnSpPr>
        <p:spPr>
          <a:xfrm flipV="1">
            <a:off x="7514233" y="1823357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BBC3D75-E5FE-F67C-CE97-F7A06677F103}"/>
              </a:ext>
            </a:extLst>
          </p:cNvPr>
          <p:cNvCxnSpPr>
            <a:cxnSpLocks/>
          </p:cNvCxnSpPr>
          <p:nvPr/>
        </p:nvCxnSpPr>
        <p:spPr>
          <a:xfrm flipV="1">
            <a:off x="7981099" y="1823357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5CDC808-474E-CEE2-32BB-538FA06E0CE7}"/>
              </a:ext>
            </a:extLst>
          </p:cNvPr>
          <p:cNvCxnSpPr>
            <a:cxnSpLocks/>
          </p:cNvCxnSpPr>
          <p:nvPr/>
        </p:nvCxnSpPr>
        <p:spPr>
          <a:xfrm flipV="1">
            <a:off x="8447966" y="1823357"/>
            <a:ext cx="0" cy="5582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1F8715A-FFEC-86E8-2E38-E09096EB5946}"/>
              </a:ext>
            </a:extLst>
          </p:cNvPr>
          <p:cNvCxnSpPr>
            <a:cxnSpLocks/>
          </p:cNvCxnSpPr>
          <p:nvPr/>
        </p:nvCxnSpPr>
        <p:spPr>
          <a:xfrm>
            <a:off x="3255094" y="5442857"/>
            <a:ext cx="3057259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F265CE2-DD05-1E69-0CE0-07EE8277A4BC}"/>
              </a:ext>
            </a:extLst>
          </p:cNvPr>
          <p:cNvCxnSpPr>
            <a:cxnSpLocks/>
          </p:cNvCxnSpPr>
          <p:nvPr/>
        </p:nvCxnSpPr>
        <p:spPr>
          <a:xfrm>
            <a:off x="6468020" y="5442857"/>
            <a:ext cx="72899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73A53B2-D040-8A4C-F780-F5CD0785DEF7}"/>
              </a:ext>
            </a:extLst>
          </p:cNvPr>
          <p:cNvCxnSpPr>
            <a:cxnSpLocks/>
          </p:cNvCxnSpPr>
          <p:nvPr/>
        </p:nvCxnSpPr>
        <p:spPr>
          <a:xfrm flipV="1">
            <a:off x="7354428" y="5442857"/>
            <a:ext cx="1235956" cy="933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D7FDF964-1871-8CC8-6821-A05A992239FA}"/>
              </a:ext>
            </a:extLst>
          </p:cNvPr>
          <p:cNvSpPr txBox="1"/>
          <p:nvPr/>
        </p:nvSpPr>
        <p:spPr>
          <a:xfrm>
            <a:off x="3114145" y="1359799"/>
            <a:ext cx="5794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chemeClr val="accent1"/>
                </a:solidFill>
              </a:rPr>
              <a:t>N</a:t>
            </a:r>
            <a:r>
              <a:rPr lang="zh-CN" altLang="en-US" sz="2800" dirty="0">
                <a:solidFill>
                  <a:schemeClr val="accent1"/>
                </a:solidFill>
              </a:rPr>
              <a:t>  </a:t>
            </a:r>
            <a:r>
              <a:rPr lang="en-US" altLang="zh-CN" sz="2800" dirty="0">
                <a:solidFill>
                  <a:schemeClr val="accent1"/>
                </a:solidFill>
              </a:rPr>
              <a:t>N</a:t>
            </a:r>
            <a:r>
              <a:rPr lang="zh-CN" altLang="en-US" sz="2800" dirty="0">
                <a:solidFill>
                  <a:schemeClr val="accent1"/>
                </a:solidFill>
              </a:rPr>
              <a:t>  </a:t>
            </a:r>
            <a:r>
              <a:rPr lang="en-US" altLang="zh-CN" sz="2800" dirty="0">
                <a:solidFill>
                  <a:schemeClr val="accent1"/>
                </a:solidFill>
              </a:rPr>
              <a:t>N</a:t>
            </a:r>
            <a:r>
              <a:rPr lang="zh-CN" altLang="en-US" sz="2800" dirty="0">
                <a:solidFill>
                  <a:schemeClr val="accent1"/>
                </a:solidFill>
              </a:rPr>
              <a:t>  </a:t>
            </a:r>
            <a:r>
              <a:rPr lang="en-US" altLang="zh-CN" sz="2800" dirty="0">
                <a:solidFill>
                  <a:schemeClr val="accent1"/>
                </a:solidFill>
              </a:rPr>
              <a:t>N</a:t>
            </a:r>
            <a:r>
              <a:rPr lang="zh-CN" altLang="en-US" sz="2800" dirty="0">
                <a:solidFill>
                  <a:schemeClr val="accent1"/>
                </a:solidFill>
              </a:rPr>
              <a:t>  </a:t>
            </a:r>
            <a:r>
              <a:rPr lang="en-US" altLang="zh-CN" sz="2800" dirty="0">
                <a:solidFill>
                  <a:schemeClr val="accent1"/>
                </a:solidFill>
              </a:rPr>
              <a:t>N</a:t>
            </a:r>
            <a:r>
              <a:rPr lang="zh-CN" altLang="en-US" sz="2800" dirty="0">
                <a:solidFill>
                  <a:schemeClr val="accent1"/>
                </a:solidFill>
              </a:rPr>
              <a:t>   </a:t>
            </a:r>
            <a:r>
              <a:rPr lang="en-US" altLang="zh-CN" sz="2800" dirty="0">
                <a:solidFill>
                  <a:schemeClr val="accent1"/>
                </a:solidFill>
              </a:rPr>
              <a:t>N</a:t>
            </a:r>
            <a:r>
              <a:rPr lang="zh-CN" altLang="en-US" sz="2800" dirty="0">
                <a:solidFill>
                  <a:schemeClr val="accent1"/>
                </a:solidFill>
              </a:rPr>
              <a:t>  </a:t>
            </a:r>
            <a:r>
              <a:rPr lang="en-US" altLang="zh-CN" sz="2800" dirty="0">
                <a:solidFill>
                  <a:srgbClr val="FF0000"/>
                </a:solidFill>
              </a:rPr>
              <a:t>Y</a:t>
            </a:r>
            <a:r>
              <a:rPr lang="zh-CN" altLang="en-US" sz="2800" dirty="0"/>
              <a:t>  </a:t>
            </a:r>
            <a:r>
              <a:rPr lang="en-US" altLang="zh-CN" sz="2800" dirty="0">
                <a:solidFill>
                  <a:schemeClr val="accent1"/>
                </a:solidFill>
              </a:rPr>
              <a:t>N</a:t>
            </a: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Y</a:t>
            </a:r>
            <a:r>
              <a:rPr lang="zh-CN" altLang="en-US" sz="2800" dirty="0">
                <a:solidFill>
                  <a:srgbClr val="FF0000"/>
                </a:solidFill>
              </a:rPr>
              <a:t>   </a:t>
            </a:r>
            <a:r>
              <a:rPr lang="en-US" altLang="zh-CN" sz="2800" dirty="0">
                <a:solidFill>
                  <a:schemeClr val="accent1"/>
                </a:solidFill>
              </a:rPr>
              <a:t>N</a:t>
            </a:r>
            <a:r>
              <a:rPr lang="zh-CN" altLang="en-US" sz="2800" dirty="0">
                <a:solidFill>
                  <a:schemeClr val="accent1"/>
                </a:solidFill>
              </a:rPr>
              <a:t>  </a:t>
            </a:r>
            <a:r>
              <a:rPr lang="en-US" altLang="zh-CN" sz="2800" dirty="0">
                <a:solidFill>
                  <a:schemeClr val="accent1"/>
                </a:solidFill>
              </a:rPr>
              <a:t>N</a:t>
            </a:r>
            <a:r>
              <a:rPr lang="zh-CN" altLang="en-US" sz="2800" dirty="0">
                <a:solidFill>
                  <a:schemeClr val="accent1"/>
                </a:solidFill>
              </a:rPr>
              <a:t>  </a:t>
            </a:r>
            <a:r>
              <a:rPr lang="en-US" altLang="zh-CN" sz="2800" dirty="0">
                <a:solidFill>
                  <a:srgbClr val="FF0000"/>
                </a:solidFill>
              </a:rPr>
              <a:t>Y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667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NLP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任务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: 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情感分析的定义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34D556-DCF7-42D6-BCBB-C61D3BF76C4B}"/>
              </a:ext>
            </a:extLst>
          </p:cNvPr>
          <p:cNvSpPr txBox="1"/>
          <p:nvPr/>
        </p:nvSpPr>
        <p:spPr>
          <a:xfrm>
            <a:off x="638414" y="1423958"/>
            <a:ext cx="11088304" cy="4700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情感分析：“态度” 检测（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the detection of attitudes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情感分析结果包含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个要素：情感持有者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情感目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标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极性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辅助信息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持有者（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Holder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: who expresses the sentiment</a:t>
            </a: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目标（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Target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: what/whom the sentiment is expressed to</a:t>
            </a: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极性（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Polarity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: the nature of the sentiment (positive, negative, or neutral)</a:t>
            </a: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辅助信息（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Auxiliary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: strength, summary, confidence, time</a:t>
            </a:r>
          </a:p>
          <a:p>
            <a:pPr lvl="0">
              <a:lnSpc>
                <a:spcPct val="120000"/>
              </a:lnSpc>
            </a:pP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505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/>
              <a:t>在</a:t>
            </a:r>
            <a:r>
              <a:rPr lang="en-US" altLang="zh-CN" b="0" dirty="0"/>
              <a:t>2023</a:t>
            </a:r>
            <a:r>
              <a:rPr lang="zh-CN" altLang="en-US" b="0" dirty="0"/>
              <a:t>年是否还需要分词？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79FF00-AB0A-1A3C-962F-C9478868C215}"/>
              </a:ext>
            </a:extLst>
          </p:cNvPr>
          <p:cNvSpPr txBox="1"/>
          <p:nvPr/>
        </p:nvSpPr>
        <p:spPr>
          <a:xfrm>
            <a:off x="461971" y="1088056"/>
            <a:ext cx="11088304" cy="4939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Google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BERT-base(Chinese)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中，中文是以字为粒度进行切分，</a:t>
            </a:r>
            <a:r>
              <a:rPr lang="zh-CN" altLang="en-US" sz="2400" u="sng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没有考虑到传统</a:t>
            </a:r>
            <a:r>
              <a:rPr lang="en-US" altLang="zh-CN" sz="2400" u="sng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NLP</a:t>
            </a:r>
            <a:r>
              <a:rPr lang="zh-CN" altLang="en-US" sz="2400" u="sng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中的中文分词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Whole Word Masking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，暂翻译为全词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或整词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，是谷歌在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2019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31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日发布的一项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BERT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的升级版本，主要更改了原预训练阶段的训练样本生成策略。 简单来说，原有基于</a:t>
            </a:r>
            <a:r>
              <a:rPr lang="en-US" altLang="zh-CN" sz="24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WordPiece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的分词方式会把一个完整的词切分成若干个子词，在生成训练样本时，这些被分开的子词会随机被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。 在全词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中，如果一个完整的词的部分</a:t>
            </a:r>
            <a:r>
              <a:rPr lang="en-US" altLang="zh-CN" sz="24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WordPiece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子词被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，则同属该词的其他部分也会被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，即全词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哈工大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SCIR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将全词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的方法应用在了中文中，使用了中文维基百科（包括简体和繁体）进行训练，并且使用了哈工大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LTP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作为分词工具，即对组成同一个词的汉字全部进行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299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/>
              <a:t>在</a:t>
            </a:r>
            <a:r>
              <a:rPr lang="en-US" altLang="zh-CN" b="0" dirty="0"/>
              <a:t>2023</a:t>
            </a:r>
            <a:r>
              <a:rPr lang="zh-CN" altLang="en-US" b="0" dirty="0"/>
              <a:t>年是否还需要分词？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79FF00-AB0A-1A3C-962F-C9478868C215}"/>
              </a:ext>
            </a:extLst>
          </p:cNvPr>
          <p:cNvSpPr txBox="1"/>
          <p:nvPr/>
        </p:nvSpPr>
        <p:spPr>
          <a:xfrm>
            <a:off x="461971" y="1088056"/>
            <a:ext cx="11088304" cy="4939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Google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BERT-base(Chinese)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中，中文是以字为粒度进行切分，</a:t>
            </a:r>
            <a:r>
              <a:rPr lang="zh-CN" altLang="en-US" sz="2400" u="sng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没有考虑到传统</a:t>
            </a:r>
            <a:r>
              <a:rPr lang="en-US" altLang="zh-CN" sz="2400" u="sng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NLP</a:t>
            </a:r>
            <a:r>
              <a:rPr lang="zh-CN" altLang="en-US" sz="2400" u="sng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中的中文分词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Whole Word Masking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，暂翻译为全词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或整词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，是谷歌在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2019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31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日发布的一项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BERT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的升级版本，主要更改了原预训练阶段的训练样本生成策略。 简单来说，原有基于</a:t>
            </a:r>
            <a:r>
              <a:rPr lang="en-US" altLang="zh-CN" sz="24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WordPiece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的分词方式会把一个完整的词切分成若干个子词，在生成训练样本时，这些被分开的子词会随机被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。 在全词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中，如果一个完整的词的部分</a:t>
            </a:r>
            <a:r>
              <a:rPr lang="en-US" altLang="zh-CN" sz="24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WordPiece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子词被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，则同属该词的其他部分也会被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，即全词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哈工大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SCIR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将全词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的方法应用在了中文中，使用了中文维基百科（包括简体和繁体）进行训练，并且使用了哈工大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LTP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作为分词工具，即对组成同一个词的汉字全部进行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173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/>
              <a:t>在</a:t>
            </a:r>
            <a:r>
              <a:rPr lang="en-US" altLang="zh-CN" b="0" dirty="0"/>
              <a:t>2023</a:t>
            </a:r>
            <a:r>
              <a:rPr lang="zh-CN" altLang="en-US" b="0" dirty="0"/>
              <a:t>年是否还需要分词？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79FF00-AB0A-1A3C-962F-C9478868C215}"/>
              </a:ext>
            </a:extLst>
          </p:cNvPr>
          <p:cNvSpPr txBox="1"/>
          <p:nvPr/>
        </p:nvSpPr>
        <p:spPr>
          <a:xfrm>
            <a:off x="461971" y="1088056"/>
            <a:ext cx="11088304" cy="4939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现有大模型会使用分词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现有中文大语言模型的词表大小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THUDM/chatglm-6b: 13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万</a:t>
            </a: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THUDM/chatglm2-6b: 6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万</a:t>
            </a: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BAAI/aquila-7b: 10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万</a:t>
            </a: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fnlp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/moss-moon-003-sft: 10.6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万</a:t>
            </a: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baichuan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-int/baichuan-7b: 6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万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国外大语言模型</a:t>
            </a: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bigscience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/bloom-7b1: 25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万</a:t>
            </a: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mosaicml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/mpt-7b-instruct: 5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万</a:t>
            </a: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tiiuae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/falcon-7b-instruct: 6.5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万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07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分词工具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0246847-BD88-CD7F-72BD-6542F62E9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08735"/>
              </p:ext>
            </p:extLst>
          </p:nvPr>
        </p:nvGraphicFramePr>
        <p:xfrm>
          <a:off x="1298353" y="1463944"/>
          <a:ext cx="9238512" cy="424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1507">
                  <a:extLst>
                    <a:ext uri="{9D8B030D-6E8A-4147-A177-3AD203B41FA5}">
                      <a16:colId xmlns:a16="http://schemas.microsoft.com/office/drawing/2014/main" val="1006561879"/>
                    </a:ext>
                  </a:extLst>
                </a:gridCol>
                <a:gridCol w="6337005">
                  <a:extLst>
                    <a:ext uri="{9D8B030D-6E8A-4147-A177-3AD203B41FA5}">
                      <a16:colId xmlns:a16="http://schemas.microsoft.com/office/drawing/2014/main" val="668977429"/>
                    </a:ext>
                  </a:extLst>
                </a:gridCol>
              </a:tblGrid>
              <a:tr h="6060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/>
                        <a:t>分词工具名称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/>
                        <a:t>下载地址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4197393"/>
                  </a:ext>
                </a:extLst>
              </a:tr>
              <a:tr h="6060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CoreNLP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https://nlp.stanford.edu/software/segmenter.shtml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516137"/>
                  </a:ext>
                </a:extLst>
              </a:tr>
              <a:tr h="6060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LTP </a:t>
                      </a:r>
                      <a:endParaRPr lang="en-US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https://www.ltp-cloud.com/</a:t>
                      </a:r>
                      <a:endParaRPr lang="en-US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2101702"/>
                  </a:ext>
                </a:extLst>
              </a:tr>
              <a:tr h="6060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jieba </a:t>
                      </a:r>
                      <a:endParaRPr lang="en-US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https://github.com/fxsjy/jieba</a:t>
                      </a:r>
                      <a:endParaRPr lang="en-US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6539722"/>
                  </a:ext>
                </a:extLst>
              </a:tr>
              <a:tr h="6060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NLPIR </a:t>
                      </a:r>
                      <a:endParaRPr lang="en-US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http://ictclas.nlpir.org/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5417019"/>
                  </a:ext>
                </a:extLst>
              </a:tr>
              <a:tr h="6060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THULAC </a:t>
                      </a:r>
                      <a:endParaRPr lang="en-US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http://thulac.thunlp.org/</a:t>
                      </a:r>
                      <a:endParaRPr lang="en-US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6770345"/>
                  </a:ext>
                </a:extLst>
              </a:tr>
              <a:tr h="6060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SnowNLP </a:t>
                      </a:r>
                      <a:endParaRPr lang="en-US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https://github.com/isnowfy/snownlp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5085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17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词的表示方法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79FF00-AB0A-1A3C-962F-C9478868C215}"/>
              </a:ext>
            </a:extLst>
          </p:cNvPr>
          <p:cNvSpPr txBox="1"/>
          <p:nvPr/>
        </p:nvSpPr>
        <p:spPr>
          <a:xfrm>
            <a:off x="638414" y="1024273"/>
            <a:ext cx="11088304" cy="1081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词的表示方法是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NLP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的基础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476AD1-4DAF-310C-0784-9C82676B9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722" y="1564934"/>
            <a:ext cx="8162898" cy="475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80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词的表示方法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79FF00-AB0A-1A3C-962F-C9478868C215}"/>
              </a:ext>
            </a:extLst>
          </p:cNvPr>
          <p:cNvSpPr txBox="1"/>
          <p:nvPr/>
        </p:nvSpPr>
        <p:spPr>
          <a:xfrm>
            <a:off x="551848" y="1587799"/>
            <a:ext cx="11088304" cy="3149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独热表示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(One-hot representations)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词频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逆文档频率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(TF-IDF)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分布式表示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潜在语义索引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(Latent Semantic Indexing)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词嵌入表示 </a:t>
            </a:r>
            <a:r>
              <a:rPr lang="en-US" altLang="zh-CN" sz="28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(Word Embedding)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60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评价指标计算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79FF00-AB0A-1A3C-962F-C9478868C215}"/>
              </a:ext>
            </a:extLst>
          </p:cNvPr>
          <p:cNvSpPr txBox="1"/>
          <p:nvPr/>
        </p:nvSpPr>
        <p:spPr>
          <a:xfrm>
            <a:off x="638414" y="1423958"/>
            <a:ext cx="11088304" cy="3149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多类别分类问题的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F1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值计算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宏平均（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Macro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）与微平均（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Micro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在多分类问题中，如果存在数据不平衡问题，则使用微平均得到的效果更加可信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具体计算请参考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https://blog.csdn.net/qq_34126716/article/details/108704124</a:t>
            </a:r>
          </a:p>
        </p:txBody>
      </p:sp>
    </p:spTree>
    <p:extLst>
      <p:ext uri="{BB962C8B-B14F-4D97-AF65-F5344CB8AC3E}">
        <p14:creationId xmlns:p14="http://schemas.microsoft.com/office/powerpoint/2010/main" val="3573842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参考文献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3C39B2D-485E-4899-A4D2-CCFED0FB5573}"/>
              </a:ext>
            </a:extLst>
          </p:cNvPr>
          <p:cNvSpPr txBox="1">
            <a:spLocks/>
          </p:cNvSpPr>
          <p:nvPr/>
        </p:nvSpPr>
        <p:spPr>
          <a:xfrm>
            <a:off x="970476" y="1225485"/>
            <a:ext cx="9491028" cy="418370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514350" lvl="0" indent="-514350">
              <a:lnSpc>
                <a:spcPct val="120000"/>
              </a:lnSpc>
              <a:buFont typeface="+mj-lt"/>
              <a:buAutoNum type="arabicPeriod"/>
              <a:defRPr sz="280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defRPr>
            </a:lvl1pPr>
            <a:lvl2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自然语言处理课件，杨沐昀，孙承杰</a:t>
            </a:r>
            <a:endParaRPr lang="en-US" altLang="zh-CN" dirty="0"/>
          </a:p>
          <a:p>
            <a:r>
              <a:rPr lang="en-US" altLang="zh-CN" dirty="0"/>
              <a:t>NLP</a:t>
            </a:r>
            <a:r>
              <a:rPr lang="zh-CN" altLang="en-US" dirty="0"/>
              <a:t>课程，</a:t>
            </a:r>
            <a:r>
              <a:rPr lang="en-US" altLang="zh-CN" dirty="0" err="1"/>
              <a:t>Standford</a:t>
            </a:r>
            <a:endParaRPr lang="en-US" altLang="zh-CN" dirty="0"/>
          </a:p>
          <a:p>
            <a:r>
              <a:rPr lang="zh-CN" altLang="en-US" dirty="0"/>
              <a:t>动手学深度学习，李沐</a:t>
            </a:r>
            <a:endParaRPr lang="en-US" altLang="zh-CN" dirty="0"/>
          </a:p>
          <a:p>
            <a:r>
              <a:rPr lang="en-US" altLang="zh-CN" dirty="0"/>
              <a:t> Deep Learning for Human Language Processing</a:t>
            </a:r>
            <a:r>
              <a:rPr lang="zh-CN" altLang="en-US" dirty="0"/>
              <a:t>，李宏毅</a:t>
            </a:r>
            <a:endParaRPr lang="en-US" altLang="zh-CN" dirty="0"/>
          </a:p>
          <a:p>
            <a:r>
              <a:rPr lang="en-US" altLang="zh-CN" dirty="0"/>
              <a:t>https://github.com/ymcui/Chinese-BERT-wwm</a:t>
            </a:r>
          </a:p>
          <a:p>
            <a:r>
              <a:rPr lang="en-US" altLang="zh-CN" dirty="0"/>
              <a:t>https://github.com/ymcui/Chinese-LLaMA-Alpaca-2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5073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6007" y="2766218"/>
            <a:ext cx="10515600" cy="1325563"/>
          </a:xfrm>
        </p:spPr>
        <p:txBody>
          <a:bodyPr/>
          <a:lstStyle/>
          <a:p>
            <a:r>
              <a:rPr lang="zh-CN" altLang="en-US" sz="6000" dirty="0">
                <a:latin typeface="+mn-lt"/>
                <a:ea typeface="+mn-ea"/>
                <a:cs typeface="+mn-ea"/>
                <a:sym typeface="+mn-lt"/>
              </a:rPr>
              <a:t>谢谢！</a:t>
            </a:r>
          </a:p>
        </p:txBody>
      </p:sp>
      <p:sp>
        <p:nvSpPr>
          <p:cNvPr id="11" name="矩形 10"/>
          <p:cNvSpPr/>
          <p:nvPr/>
        </p:nvSpPr>
        <p:spPr>
          <a:xfrm>
            <a:off x="-1038688" y="3216886"/>
            <a:ext cx="4497517" cy="3780859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情感分析示例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049A4D-9B33-1B4E-DB00-F7509A607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232" y="1009341"/>
            <a:ext cx="9043535" cy="53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3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情感分析的任务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79FF00-AB0A-1A3C-962F-C9478868C215}"/>
              </a:ext>
            </a:extLst>
          </p:cNvPr>
          <p:cNvSpPr txBox="1"/>
          <p:nvPr/>
        </p:nvSpPr>
        <p:spPr>
          <a:xfrm>
            <a:off x="638414" y="1423958"/>
            <a:ext cx="11088304" cy="3666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Simplest task: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Is the attitude of this text positive or negative?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More complex: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Rank the attitude of this text from 1 to 5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Advanced: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Detect the target, source, or complex attitude types</a:t>
            </a:r>
          </a:p>
          <a:p>
            <a:pPr lvl="0">
              <a:lnSpc>
                <a:spcPct val="120000"/>
              </a:lnSpc>
            </a:pP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025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/>
              <a:t>简单任务举例：电影评论情感分析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79FF00-AB0A-1A3C-962F-C9478868C215}"/>
              </a:ext>
            </a:extLst>
          </p:cNvPr>
          <p:cNvSpPr txBox="1"/>
          <p:nvPr/>
        </p:nvSpPr>
        <p:spPr>
          <a:xfrm>
            <a:off x="638414" y="1423958"/>
            <a:ext cx="11088304" cy="2115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Polarity detection: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Is an IMDB movie review positive or negative?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Data: </a:t>
            </a:r>
            <a:r>
              <a:rPr lang="en-US" altLang="zh-CN" sz="28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Polarity Data 2.0: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http://www.cs.cornell.edu/people/pabo/moviereview-data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5CE6AE-59E1-8685-3DA3-EB20B11E40A6}"/>
              </a:ext>
            </a:extLst>
          </p:cNvPr>
          <p:cNvSpPr txBox="1"/>
          <p:nvPr/>
        </p:nvSpPr>
        <p:spPr>
          <a:xfrm>
            <a:off x="638414" y="5062138"/>
            <a:ext cx="107490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MicrosoftYaHei"/>
              </a:rPr>
              <a:t>Bo Pang, Lillian Lee, and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MicrosoftYaHei"/>
              </a:rPr>
              <a:t>Shivakumar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MicrosoftYaHei"/>
              </a:rPr>
              <a:t>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MicrosoftYaHei"/>
              </a:rPr>
              <a:t>Vaithyanathan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MicrosoftYaHei"/>
              </a:rPr>
              <a:t>. 2002. Thumbs up? Sentiment Classification using Machine Learning Techniques. EMNLP, 79-86.</a:t>
            </a: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MicrosoftYaHei"/>
              </a:rPr>
              <a:t>Bo Pang and Lillian Lee. 2004. A Sentimental Education: Sentiment Analysis Using Subjectivity Summarization Based on Minimum Cuts. ACL, 271-278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2490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IMDB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影评情感分析数据集样例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79FF00-AB0A-1A3C-962F-C9478868C215}"/>
              </a:ext>
            </a:extLst>
          </p:cNvPr>
          <p:cNvSpPr txBox="1"/>
          <p:nvPr/>
        </p:nvSpPr>
        <p:spPr>
          <a:xfrm>
            <a:off x="6396649" y="2229574"/>
            <a:ext cx="5492419" cy="3384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“ snake eyes ” is the most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aggravating</a:t>
            </a:r>
            <a:r>
              <a:rPr lang="en-US" altLang="zh-CN" sz="2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kind of movie : the kind that shows so much potential then becomes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unbelievably</a:t>
            </a:r>
            <a:r>
              <a:rPr lang="en-US" altLang="zh-CN" sz="2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disappointing</a:t>
            </a:r>
            <a:r>
              <a:rPr lang="en-US" altLang="zh-CN" sz="2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it’s not just because this is a </a:t>
            </a:r>
            <a:r>
              <a:rPr lang="en-US" altLang="zh-CN" sz="20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brian</a:t>
            </a:r>
            <a:r>
              <a:rPr lang="en-US" altLang="zh-CN" sz="2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depalma</a:t>
            </a:r>
            <a:r>
              <a:rPr lang="en-US" altLang="zh-CN" sz="2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film , and since he’s a great director and one who’s films are always greeted with at least some fanfare.</a:t>
            </a:r>
          </a:p>
          <a:p>
            <a:pPr algn="just">
              <a:lnSpc>
                <a:spcPct val="12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and it’s not even because this was a film starring </a:t>
            </a:r>
            <a:r>
              <a:rPr lang="en-US" altLang="zh-CN" sz="20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nicolas</a:t>
            </a:r>
            <a:r>
              <a:rPr lang="en-US" altLang="zh-CN" sz="2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cage and since he gives a </a:t>
            </a:r>
            <a:r>
              <a:rPr lang="en-US" altLang="zh-CN" sz="20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brauvara</a:t>
            </a:r>
            <a:r>
              <a:rPr lang="en-US" altLang="zh-CN" sz="2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performance, this film is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hardly</a:t>
            </a:r>
            <a:r>
              <a:rPr lang="en-US" altLang="zh-CN" sz="2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worth his talents</a:t>
            </a:r>
            <a:r>
              <a:rPr lang="en-US" altLang="zh-CN" sz="2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30CBD3-14AA-BB23-0C8B-54C6E009F5FC}"/>
              </a:ext>
            </a:extLst>
          </p:cNvPr>
          <p:cNvSpPr txBox="1"/>
          <p:nvPr/>
        </p:nvSpPr>
        <p:spPr>
          <a:xfrm>
            <a:off x="458269" y="2229574"/>
            <a:ext cx="5337084" cy="3753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when _star wars_ came out some twenty years ago , the image of traveling throughout the stars has become a commonplace image . […]</a:t>
            </a:r>
          </a:p>
          <a:p>
            <a:pPr algn="just">
              <a:lnSpc>
                <a:spcPct val="12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when </a:t>
            </a:r>
            <a:r>
              <a:rPr lang="en-US" altLang="zh-CN" sz="20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han</a:t>
            </a:r>
            <a:r>
              <a:rPr lang="en-US" altLang="zh-CN" sz="2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solo goes light speed , the stars change to bright lines , going towards the viewer in lines that converge at an invisible point .</a:t>
            </a:r>
          </a:p>
          <a:p>
            <a:pPr algn="just">
              <a:lnSpc>
                <a:spcPct val="120000"/>
              </a:lnSpc>
            </a:pPr>
            <a:r>
              <a:rPr lang="en-US" altLang="zh-CN" sz="2000" b="1" dirty="0">
                <a:solidFill>
                  <a:srgbClr val="00B0F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cool</a:t>
            </a: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_</a:t>
            </a:r>
            <a:r>
              <a:rPr lang="en-US" altLang="zh-CN" sz="20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october</a:t>
            </a:r>
            <a:r>
              <a:rPr lang="en-US" altLang="zh-CN" sz="2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sky_ offers a much simpler image–that of a single white dot, traveling horizontally across the night sky . [. . . ]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BAD233-82BE-4D5F-482E-BF51D4170C24}"/>
              </a:ext>
            </a:extLst>
          </p:cNvPr>
          <p:cNvSpPr txBox="1"/>
          <p:nvPr/>
        </p:nvSpPr>
        <p:spPr>
          <a:xfrm>
            <a:off x="1687916" y="1148964"/>
            <a:ext cx="2565862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b="0" i="0" dirty="0">
                <a:solidFill>
                  <a:srgbClr val="3366FF"/>
                </a:solidFill>
                <a:effectLst/>
                <a:latin typeface="SegoeUISymbol"/>
              </a:rPr>
              <a:t>✓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6B59BD-297B-F56B-FF7E-B9C8D9C00D62}"/>
              </a:ext>
            </a:extLst>
          </p:cNvPr>
          <p:cNvSpPr txBox="1"/>
          <p:nvPr/>
        </p:nvSpPr>
        <p:spPr>
          <a:xfrm>
            <a:off x="7938222" y="1121578"/>
            <a:ext cx="25658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0" i="0" dirty="0">
                <a:solidFill>
                  <a:srgbClr val="FF0000"/>
                </a:solidFill>
                <a:effectLst/>
                <a:latin typeface="SegoeUISymbol"/>
              </a:rPr>
              <a:t>✗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369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情感分析的其他名字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79FF00-AB0A-1A3C-962F-C9478868C215}"/>
              </a:ext>
            </a:extLst>
          </p:cNvPr>
          <p:cNvSpPr txBox="1"/>
          <p:nvPr/>
        </p:nvSpPr>
        <p:spPr>
          <a:xfrm>
            <a:off x="638414" y="1423958"/>
            <a:ext cx="11088304" cy="2127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观点抽取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Opinion extraction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观点挖掘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Opinion mining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情感挖掘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Sentiment mining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主观分析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Subjectivity analysis</a:t>
            </a:r>
          </a:p>
        </p:txBody>
      </p:sp>
    </p:spTree>
    <p:extLst>
      <p:ext uri="{BB962C8B-B14F-4D97-AF65-F5344CB8AC3E}">
        <p14:creationId xmlns:p14="http://schemas.microsoft.com/office/powerpoint/2010/main" val="2001930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情感分析的应用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79FF00-AB0A-1A3C-962F-C9478868C215}"/>
              </a:ext>
            </a:extLst>
          </p:cNvPr>
          <p:cNvSpPr txBox="1"/>
          <p:nvPr/>
        </p:nvSpPr>
        <p:spPr>
          <a:xfrm>
            <a:off x="638414" y="1423958"/>
            <a:ext cx="11088304" cy="263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Movie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: is this review positive or negative?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Products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: what do people think about the new iPhone?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Public sentiment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: how is consumer confidence? Is despair increasing?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Politics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: what do people think about this candidate or issue?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Prediction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: predict election outcomes or market trends from sentiment.</a:t>
            </a:r>
          </a:p>
        </p:txBody>
      </p:sp>
    </p:spTree>
    <p:extLst>
      <p:ext uri="{BB962C8B-B14F-4D97-AF65-F5344CB8AC3E}">
        <p14:creationId xmlns:p14="http://schemas.microsoft.com/office/powerpoint/2010/main" val="3121475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情感分析的难点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79FF00-AB0A-1A3C-962F-C9478868C215}"/>
              </a:ext>
            </a:extLst>
          </p:cNvPr>
          <p:cNvSpPr txBox="1"/>
          <p:nvPr/>
        </p:nvSpPr>
        <p:spPr>
          <a:xfrm>
            <a:off x="638414" y="1423958"/>
            <a:ext cx="11088304" cy="263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“This film should be </a:t>
            </a:r>
            <a:r>
              <a:rPr lang="en-US" altLang="zh-CN" sz="2800" dirty="0">
                <a:solidFill>
                  <a:srgbClr val="019DE6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brilliant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. It sounds like a </a:t>
            </a:r>
            <a:r>
              <a:rPr lang="en-US" altLang="zh-CN" sz="2800" dirty="0">
                <a:solidFill>
                  <a:srgbClr val="019DE6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great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plot, the actors are </a:t>
            </a:r>
            <a:r>
              <a:rPr lang="en-US" altLang="zh-CN" sz="2800" dirty="0">
                <a:solidFill>
                  <a:srgbClr val="019DE6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first grade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and the supporting cast is good as well, and Stallone is attempting to deliver a good performance. However,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it can’t hold up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.”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Well as usual Keanu Reeves is nothing special, but surprisingly, the </a:t>
            </a:r>
            <a:r>
              <a:rPr lang="en-US" altLang="zh-CN" sz="2800" dirty="0">
                <a:solidFill>
                  <a:srgbClr val="019DE6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very talented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Laurence Fishbourne is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not so good 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either, I was surprised.</a:t>
            </a:r>
          </a:p>
        </p:txBody>
      </p:sp>
    </p:spTree>
    <p:extLst>
      <p:ext uri="{BB962C8B-B14F-4D97-AF65-F5344CB8AC3E}">
        <p14:creationId xmlns:p14="http://schemas.microsoft.com/office/powerpoint/2010/main" val="17880475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20b1d2c-e880-41ed-bbe6-d6915f83f7e0"/>
  <p:tag name="COMMONDATA" val="eyJoZGlkIjoiZWZhYWRlYmE4M2QzN2E2OTBmZmVhM2Y1NDk5YzVkMzEifQ=="/>
</p:tagLst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llm4cnv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2466</Words>
  <Application>Microsoft Office PowerPoint</Application>
  <PresentationFormat>宽屏</PresentationFormat>
  <Paragraphs>280</Paragraphs>
  <Slides>28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MicrosoftYaHei</vt:lpstr>
      <vt:lpstr>SegoeUISymbol</vt:lpstr>
      <vt:lpstr>等线</vt:lpstr>
      <vt:lpstr>微软雅黑</vt:lpstr>
      <vt:lpstr>Arial</vt:lpstr>
      <vt:lpstr>Impact</vt:lpstr>
      <vt:lpstr>Times New Roman</vt:lpstr>
      <vt:lpstr>Wingdings</vt:lpstr>
      <vt:lpstr>Office 主题​​</vt:lpstr>
      <vt:lpstr>模式识别与机器学习 | 实验三</vt:lpstr>
      <vt:lpstr>NLP任务: 情感分析的定义</vt:lpstr>
      <vt:lpstr>情感分析示例</vt:lpstr>
      <vt:lpstr>情感分析的任务</vt:lpstr>
      <vt:lpstr>简单任务举例：电影评论情感分析</vt:lpstr>
      <vt:lpstr>IMDB影评情感分析数据集样例</vt:lpstr>
      <vt:lpstr>情感分析的其他名字</vt:lpstr>
      <vt:lpstr>情感分析的应用</vt:lpstr>
      <vt:lpstr>情感分析的难点</vt:lpstr>
      <vt:lpstr>分词（Tokenization / Word Segmentation）</vt:lpstr>
      <vt:lpstr>分词的意义</vt:lpstr>
      <vt:lpstr>分词标准</vt:lpstr>
      <vt:lpstr>分词标准</vt:lpstr>
      <vt:lpstr>正向最大匹配分词(Forward Maximum Matching, FMM)</vt:lpstr>
      <vt:lpstr>分词的难点: 歧义</vt:lpstr>
      <vt:lpstr>分词的难点: 歧义</vt:lpstr>
      <vt:lpstr>分词的难点: 未登录词</vt:lpstr>
      <vt:lpstr>分词的难点: 新词</vt:lpstr>
      <vt:lpstr>将中文分词看作Seq2Seq任务</vt:lpstr>
      <vt:lpstr>在2023年是否还需要分词？</vt:lpstr>
      <vt:lpstr>在2023年是否还需要分词？</vt:lpstr>
      <vt:lpstr>在2023年是否还需要分词？</vt:lpstr>
      <vt:lpstr>分词工具</vt:lpstr>
      <vt:lpstr>词的表示方法</vt:lpstr>
      <vt:lpstr>词的表示方法</vt:lpstr>
      <vt:lpstr>评价指标计算</vt:lpstr>
      <vt:lpstr>参考文献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QH</dc:creator>
  <cp:lastModifiedBy>左 左</cp:lastModifiedBy>
  <cp:revision>386</cp:revision>
  <dcterms:created xsi:type="dcterms:W3CDTF">2020-10-10T02:02:00Z</dcterms:created>
  <dcterms:modified xsi:type="dcterms:W3CDTF">2023-10-28T01:20:03Z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89198132BA6D413983EDDFABAEB55455</vt:lpwstr>
  </property>
  <property fmtid="{D5CDD505-2E9C-101B-9397-08002B2CF9AE}" pid="3" name="KSOProductBuildVer">
    <vt:lpwstr>2052-11.1.0.13703</vt:lpwstr>
  </property>
</Properties>
</file>